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slide" Target="slides/slide4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e4df4465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e4df4465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e4df4465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e4df4465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e4df4465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e4df4465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e4df4465e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e4df4465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e4df4465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e4df4465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e4df4465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e4df4465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e4df4465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e4df4465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e4df4465e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e4df4465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e4df4465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e4df4465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e4df4465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e4df4465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7e4df446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e4df446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e4df4465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e4df4465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e4df4465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e4df4465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7e4df4465e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e4df4465e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7e4df4465e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e4df4465e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e4df4465e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e4df4465e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e4df4465e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e4df4465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e4df4465e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e4df4465e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e4df4465e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e4df4465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e4df4465e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e4df4465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7e4df4465e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e4df4465e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7e4df446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e4df446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e4df4465e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e4df4465e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e4df4465e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e4df4465e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7e4df4465e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e4df4465e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7e4df4465e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e4df4465e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e4df4465e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e4df4465e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e4df4465e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e4df4465e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e4df4465e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e4df4465e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e4df4465e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e4df4465e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e4df4465e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e4df4465e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7e4df4465e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e4df4465e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7e4df4465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e4df4465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e4df4465e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e4df4465e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7e4df4465e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7e4df4465e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7e4df4465e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e4df4465e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e4df4465e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e4df4465e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7e4df4465e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e4df4465e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7e4df4465e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e4df4465e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7e4df4465e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7e4df4465e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7e4df4465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e4df4465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e4df4465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e4df4465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7e4df4465e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e4df4465e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e4df4465e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e4df4465e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7e4df4465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e4df4465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Roboto"/>
              <a:buNone/>
              <a:defRPr sz="52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Roboto"/>
              <a:buChar char="●"/>
              <a:defRPr>
                <a:latin typeface="Roboto"/>
                <a:ea typeface="Roboto"/>
                <a:cs typeface="Roboto"/>
                <a:sym typeface="Roboto"/>
              </a:defRPr>
            </a:lvl1pPr>
            <a:lvl2pPr indent="-317500" lvl="1" marL="914400">
              <a:spcBef>
                <a:spcPts val="1600"/>
              </a:spcBef>
              <a:spcAft>
                <a:spcPts val="0"/>
              </a:spcAft>
              <a:buSzPts val="1400"/>
              <a:buFont typeface="Roboto"/>
              <a:buChar char="○"/>
              <a:defRPr>
                <a:latin typeface="Roboto"/>
                <a:ea typeface="Roboto"/>
                <a:cs typeface="Roboto"/>
                <a:sym typeface="Roboto"/>
              </a:defRPr>
            </a:lvl2pPr>
            <a:lvl3pPr indent="-317500" lvl="2" marL="1371600">
              <a:spcBef>
                <a:spcPts val="1600"/>
              </a:spcBef>
              <a:spcAft>
                <a:spcPts val="0"/>
              </a:spcAft>
              <a:buSzPts val="1400"/>
              <a:buFont typeface="Roboto"/>
              <a:buChar char="■"/>
              <a:defRPr>
                <a:latin typeface="Roboto"/>
                <a:ea typeface="Roboto"/>
                <a:cs typeface="Roboto"/>
                <a:sym typeface="Roboto"/>
              </a:defRPr>
            </a:lvl3pPr>
            <a:lvl4pPr indent="-317500" lvl="3" marL="1828800">
              <a:spcBef>
                <a:spcPts val="1600"/>
              </a:spcBef>
              <a:spcAft>
                <a:spcPts val="0"/>
              </a:spcAft>
              <a:buSzPts val="1400"/>
              <a:buFont typeface="Roboto"/>
              <a:buChar char="●"/>
              <a:defRPr>
                <a:latin typeface="Roboto"/>
                <a:ea typeface="Roboto"/>
                <a:cs typeface="Roboto"/>
                <a:sym typeface="Roboto"/>
              </a:defRPr>
            </a:lvl4pPr>
            <a:lvl5pPr indent="-317500" lvl="4" marL="2286000">
              <a:spcBef>
                <a:spcPts val="1600"/>
              </a:spcBef>
              <a:spcAft>
                <a:spcPts val="0"/>
              </a:spcAft>
              <a:buSzPts val="1400"/>
              <a:buFont typeface="Roboto"/>
              <a:buChar char="○"/>
              <a:defRPr>
                <a:latin typeface="Roboto"/>
                <a:ea typeface="Roboto"/>
                <a:cs typeface="Roboto"/>
                <a:sym typeface="Roboto"/>
              </a:defRPr>
            </a:lvl5pPr>
            <a:lvl6pPr indent="-317500" lvl="5" marL="2743200">
              <a:spcBef>
                <a:spcPts val="1600"/>
              </a:spcBef>
              <a:spcAft>
                <a:spcPts val="0"/>
              </a:spcAft>
              <a:buSzPts val="1400"/>
              <a:buFont typeface="Roboto"/>
              <a:buChar char="■"/>
              <a:defRPr>
                <a:latin typeface="Roboto"/>
                <a:ea typeface="Roboto"/>
                <a:cs typeface="Roboto"/>
                <a:sym typeface="Roboto"/>
              </a:defRPr>
            </a:lvl6pPr>
            <a:lvl7pPr indent="-317500" lvl="6" marL="3200400">
              <a:spcBef>
                <a:spcPts val="1600"/>
              </a:spcBef>
              <a:spcAft>
                <a:spcPts val="0"/>
              </a:spcAft>
              <a:buSzPts val="1400"/>
              <a:buFont typeface="Roboto"/>
              <a:buChar char="●"/>
              <a:defRPr>
                <a:latin typeface="Roboto"/>
                <a:ea typeface="Roboto"/>
                <a:cs typeface="Roboto"/>
                <a:sym typeface="Roboto"/>
              </a:defRPr>
            </a:lvl7pPr>
            <a:lvl8pPr indent="-317500" lvl="7" marL="3657600">
              <a:spcBef>
                <a:spcPts val="1600"/>
              </a:spcBef>
              <a:spcAft>
                <a:spcPts val="0"/>
              </a:spcAft>
              <a:buSzPts val="1400"/>
              <a:buFont typeface="Roboto"/>
              <a:buChar char="○"/>
              <a:defRPr>
                <a:latin typeface="Roboto"/>
                <a:ea typeface="Roboto"/>
                <a:cs typeface="Roboto"/>
                <a:sym typeface="Roboto"/>
              </a:defRPr>
            </a:lvl8pPr>
            <a:lvl9pPr indent="-317500" lvl="8" marL="4114800">
              <a:spcBef>
                <a:spcPts val="1600"/>
              </a:spcBef>
              <a:spcAft>
                <a:spcPts val="1600"/>
              </a:spcAft>
              <a:buSzPts val="1400"/>
              <a:buFont typeface="Roboto"/>
              <a:buChar char="■"/>
              <a:defRPr>
                <a:latin typeface="Roboto"/>
                <a:ea typeface="Roboto"/>
                <a:cs typeface="Roboto"/>
                <a:sym typeface="Roboto"/>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youtube.com/watch?v=OcIYrm6FVCg" TargetMode="External"/><Relationship Id="rId4" Type="http://schemas.openxmlformats.org/officeDocument/2006/relationships/image" Target="../media/image40.jpg"/><Relationship Id="rId5" Type="http://schemas.openxmlformats.org/officeDocument/2006/relationships/hyperlink" Target="http://www.youtube.com/watch?v=PjGH47Tg8aQ" TargetMode="External"/><Relationship Id="rId6" Type="http://schemas.openxmlformats.org/officeDocument/2006/relationships/image" Target="../media/image37.jpg"/><Relationship Id="rId7" Type="http://schemas.openxmlformats.org/officeDocument/2006/relationships/hyperlink" Target="https://youtu.be/OcIYrm6FVCg" TargetMode="External"/><Relationship Id="rId8" Type="http://schemas.openxmlformats.org/officeDocument/2006/relationships/hyperlink" Target="https://youtu.be/PjGH47Tg8a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735"/>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382200" y="1486050"/>
            <a:ext cx="4747800" cy="10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7200">
                <a:latin typeface="Roboto"/>
                <a:ea typeface="Roboto"/>
                <a:cs typeface="Roboto"/>
                <a:sym typeface="Roboto"/>
              </a:rPr>
              <a:t>myMentor</a:t>
            </a:r>
            <a:endParaRPr b="1" sz="7200">
              <a:latin typeface="Roboto"/>
              <a:ea typeface="Roboto"/>
              <a:cs typeface="Roboto"/>
              <a:sym typeface="Roboto"/>
            </a:endParaRPr>
          </a:p>
        </p:txBody>
      </p:sp>
      <p:sp>
        <p:nvSpPr>
          <p:cNvPr id="55" name="Google Shape;55;p13"/>
          <p:cNvSpPr txBox="1"/>
          <p:nvPr>
            <p:ph idx="1" type="subTitle"/>
          </p:nvPr>
        </p:nvSpPr>
        <p:spPr>
          <a:xfrm>
            <a:off x="3382200" y="2571750"/>
            <a:ext cx="5169300" cy="7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A digital experience for building a welcoming, supportive, and nurturing environment on campus</a:t>
            </a:r>
            <a:endParaRPr sz="18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pic>
        <p:nvPicPr>
          <p:cNvPr id="56" name="Google Shape;56;p13"/>
          <p:cNvPicPr preferRelativeResize="0"/>
          <p:nvPr/>
        </p:nvPicPr>
        <p:blipFill>
          <a:blip r:embed="rId3">
            <a:alphaModFix/>
          </a:blip>
          <a:stretch>
            <a:fillRect/>
          </a:stretch>
        </p:blipFill>
        <p:spPr>
          <a:xfrm>
            <a:off x="394900" y="152400"/>
            <a:ext cx="2743740" cy="4838699"/>
          </a:xfrm>
          <a:prstGeom prst="rect">
            <a:avLst/>
          </a:prstGeom>
          <a:noFill/>
          <a:ln>
            <a:noFill/>
          </a:ln>
        </p:spPr>
      </p:pic>
      <p:sp>
        <p:nvSpPr>
          <p:cNvPr id="57" name="Google Shape;57;p13"/>
          <p:cNvSpPr txBox="1"/>
          <p:nvPr>
            <p:ph idx="1" type="subTitle"/>
          </p:nvPr>
        </p:nvSpPr>
        <p:spPr>
          <a:xfrm>
            <a:off x="3382200" y="4294750"/>
            <a:ext cx="5169300" cy="3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by Ali Baigelenov </a:t>
            </a:r>
            <a:endParaRPr sz="18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idx="1" type="body"/>
          </p:nvPr>
        </p:nvSpPr>
        <p:spPr>
          <a:xfrm>
            <a:off x="7249500" y="1935900"/>
            <a:ext cx="1953900" cy="1271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43" name="Google Shape;143;p22"/>
          <p:cNvSpPr txBox="1"/>
          <p:nvPr>
            <p:ph idx="1" type="body"/>
          </p:nvPr>
        </p:nvSpPr>
        <p:spPr>
          <a:xfrm>
            <a:off x="457200" y="935850"/>
            <a:ext cx="6716100" cy="32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Main themes that emerged from the “mentor” interviews were:</a:t>
            </a:r>
            <a:endParaRPr sz="1400"/>
          </a:p>
          <a:p>
            <a:pPr indent="-317500" lvl="0" marL="457200" rtl="0" algn="l">
              <a:spcBef>
                <a:spcPts val="1600"/>
              </a:spcBef>
              <a:spcAft>
                <a:spcPts val="0"/>
              </a:spcAft>
              <a:buSzPts val="1400"/>
              <a:buChar char="●"/>
            </a:pPr>
            <a:r>
              <a:rPr lang="en" sz="1400"/>
              <a:t>No formal mentorship experience, however plenty of mentorship-like experience (e.g., giving advice or helping out less experienced students)</a:t>
            </a:r>
            <a:endParaRPr sz="1400"/>
          </a:p>
          <a:p>
            <a:pPr indent="-317500" lvl="0" marL="457200" rtl="0" algn="l">
              <a:spcBef>
                <a:spcPts val="0"/>
              </a:spcBef>
              <a:spcAft>
                <a:spcPts val="0"/>
              </a:spcAft>
              <a:buSzPts val="1400"/>
              <a:buChar char="●"/>
            </a:pPr>
            <a:r>
              <a:rPr lang="en" sz="1400"/>
              <a:t>Interaction often happens </a:t>
            </a:r>
            <a:r>
              <a:rPr b="1" lang="en" sz="1400"/>
              <a:t>naturally</a:t>
            </a:r>
            <a:r>
              <a:rPr lang="en" sz="1400"/>
              <a:t> rather than formally (e.g., in a student club setting, doing some sort of activity based on common interests like playing video games together)</a:t>
            </a:r>
            <a:endParaRPr sz="1400"/>
          </a:p>
          <a:p>
            <a:pPr indent="-317500" lvl="0" marL="457200" rtl="0" algn="l">
              <a:spcBef>
                <a:spcPts val="0"/>
              </a:spcBef>
              <a:spcAft>
                <a:spcPts val="0"/>
              </a:spcAft>
              <a:buSzPts val="1400"/>
              <a:buChar char="●"/>
            </a:pPr>
            <a:r>
              <a:rPr lang="en" sz="1400"/>
              <a:t>Less experienced students approach about not only academic-related questions (e.g., coursework), but also about other </a:t>
            </a:r>
            <a:r>
              <a:rPr b="1" lang="en" sz="1400"/>
              <a:t>more personal matters </a:t>
            </a:r>
            <a:r>
              <a:rPr lang="en" sz="1400"/>
              <a:t>(e.g, where to buy winter clothing, how to behave during career fairs, etc)</a:t>
            </a:r>
            <a:endParaRPr sz="1400"/>
          </a:p>
          <a:p>
            <a:pPr indent="-317500" lvl="0" marL="457200" rtl="0" algn="l">
              <a:spcBef>
                <a:spcPts val="0"/>
              </a:spcBef>
              <a:spcAft>
                <a:spcPts val="0"/>
              </a:spcAft>
              <a:buSzPts val="1400"/>
              <a:buChar char="●"/>
            </a:pPr>
            <a:r>
              <a:rPr lang="en" sz="1400"/>
              <a:t>Concerns about </a:t>
            </a:r>
            <a:r>
              <a:rPr b="1" lang="en" sz="1400"/>
              <a:t>time committment</a:t>
            </a:r>
            <a:r>
              <a:rPr lang="en" sz="1400"/>
              <a:t> of being a “formal” mentor</a:t>
            </a:r>
            <a:endParaRPr sz="1400"/>
          </a:p>
          <a:p>
            <a:pPr indent="-317500" lvl="0" marL="457200" rtl="0" algn="l">
              <a:spcBef>
                <a:spcPts val="0"/>
              </a:spcBef>
              <a:spcAft>
                <a:spcPts val="0"/>
              </a:spcAft>
              <a:buSzPts val="1400"/>
              <a:buChar char="●"/>
            </a:pPr>
            <a:r>
              <a:rPr lang="en" sz="1400"/>
              <a:t>Don’t mind being approached and providing help/advice, however do not actively seek students in need or enroll in official mentorship programs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44" name="Google Shape;144;p22"/>
          <p:cNvSpPr txBox="1"/>
          <p:nvPr>
            <p:ph type="title"/>
          </p:nvPr>
        </p:nvSpPr>
        <p:spPr>
          <a:xfrm>
            <a:off x="451475" y="26445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User Research</a:t>
            </a:r>
            <a:endParaRPr sz="3600"/>
          </a:p>
        </p:txBody>
      </p:sp>
      <p:sp>
        <p:nvSpPr>
          <p:cNvPr id="145" name="Google Shape;145;p22"/>
          <p:cNvSpPr txBox="1"/>
          <p:nvPr>
            <p:ph idx="1" type="body"/>
          </p:nvPr>
        </p:nvSpPr>
        <p:spPr>
          <a:xfrm>
            <a:off x="457200" y="4453100"/>
            <a:ext cx="1143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Interviews</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46" name="Google Shape;146;p22"/>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txBox="1"/>
          <p:nvPr>
            <p:ph idx="1" type="body"/>
          </p:nvPr>
        </p:nvSpPr>
        <p:spPr>
          <a:xfrm>
            <a:off x="7249500" y="1935900"/>
            <a:ext cx="1953900" cy="1271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53" name="Google Shape;153;p23"/>
          <p:cNvSpPr txBox="1"/>
          <p:nvPr>
            <p:ph idx="1" type="body"/>
          </p:nvPr>
        </p:nvSpPr>
        <p:spPr>
          <a:xfrm>
            <a:off x="462925" y="2259550"/>
            <a:ext cx="67161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With the insights gathered from the interviews, I created two personas: Sachin (mentee) and Chloe (mentor)</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54" name="Google Shape;154;p23"/>
          <p:cNvSpPr txBox="1"/>
          <p:nvPr>
            <p:ph type="title"/>
          </p:nvPr>
        </p:nvSpPr>
        <p:spPr>
          <a:xfrm>
            <a:off x="457200" y="158815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User Research</a:t>
            </a:r>
            <a:endParaRPr sz="3600"/>
          </a:p>
        </p:txBody>
      </p:sp>
      <p:sp>
        <p:nvSpPr>
          <p:cNvPr id="155" name="Google Shape;155;p23"/>
          <p:cNvSpPr txBox="1"/>
          <p:nvPr>
            <p:ph idx="1" type="body"/>
          </p:nvPr>
        </p:nvSpPr>
        <p:spPr>
          <a:xfrm>
            <a:off x="457200" y="4453100"/>
            <a:ext cx="1143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Interviews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56" name="Google Shape;156;p23"/>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1538000"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ph idx="1" type="body"/>
          </p:nvPr>
        </p:nvSpPr>
        <p:spPr>
          <a:xfrm>
            <a:off x="1524900" y="4453100"/>
            <a:ext cx="1143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Personas</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2632380" y="152400"/>
            <a:ext cx="2006927" cy="4838702"/>
          </a:xfrm>
          <a:prstGeom prst="rect">
            <a:avLst/>
          </a:prstGeom>
          <a:noFill/>
          <a:ln>
            <a:noFill/>
          </a:ln>
        </p:spPr>
      </p:pic>
      <p:pic>
        <p:nvPicPr>
          <p:cNvPr id="164" name="Google Shape;164;p24"/>
          <p:cNvPicPr preferRelativeResize="0"/>
          <p:nvPr/>
        </p:nvPicPr>
        <p:blipFill>
          <a:blip r:embed="rId4">
            <a:alphaModFix/>
          </a:blip>
          <a:stretch>
            <a:fillRect/>
          </a:stretch>
        </p:blipFill>
        <p:spPr>
          <a:xfrm>
            <a:off x="5093683" y="152400"/>
            <a:ext cx="2099218" cy="4838696"/>
          </a:xfrm>
          <a:prstGeom prst="rect">
            <a:avLst/>
          </a:prstGeom>
          <a:noFill/>
          <a:ln>
            <a:noFill/>
          </a:ln>
        </p:spPr>
      </p:pic>
      <p:sp>
        <p:nvSpPr>
          <p:cNvPr id="165" name="Google Shape;165;p24"/>
          <p:cNvSpPr txBox="1"/>
          <p:nvPr>
            <p:ph type="title"/>
          </p:nvPr>
        </p:nvSpPr>
        <p:spPr>
          <a:xfrm>
            <a:off x="457150" y="2236050"/>
            <a:ext cx="21873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Personas</a:t>
            </a:r>
            <a:endParaRPr sz="3600"/>
          </a:p>
        </p:txBody>
      </p:sp>
      <p:sp>
        <p:nvSpPr>
          <p:cNvPr id="166" name="Google Shape;166;p24"/>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txBox="1"/>
          <p:nvPr>
            <p:ph idx="1" type="body"/>
          </p:nvPr>
        </p:nvSpPr>
        <p:spPr>
          <a:xfrm>
            <a:off x="7249500" y="1935900"/>
            <a:ext cx="1953900" cy="1271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68" name="Google Shape;168;p24"/>
          <p:cNvSpPr txBox="1"/>
          <p:nvPr>
            <p:ph idx="1" type="body"/>
          </p:nvPr>
        </p:nvSpPr>
        <p:spPr>
          <a:xfrm>
            <a:off x="457200" y="4453100"/>
            <a:ext cx="1143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Interviews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69" name="Google Shape;169;p24"/>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1538000"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txBox="1"/>
          <p:nvPr>
            <p:ph idx="1" type="body"/>
          </p:nvPr>
        </p:nvSpPr>
        <p:spPr>
          <a:xfrm>
            <a:off x="1524900" y="4453100"/>
            <a:ext cx="1143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Personas</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txBox="1"/>
          <p:nvPr>
            <p:ph idx="1" type="body"/>
          </p:nvPr>
        </p:nvSpPr>
        <p:spPr>
          <a:xfrm>
            <a:off x="7249500" y="1935900"/>
            <a:ext cx="1953900" cy="1271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78" name="Google Shape;178;p25"/>
          <p:cNvSpPr txBox="1"/>
          <p:nvPr>
            <p:ph idx="1" type="body"/>
          </p:nvPr>
        </p:nvSpPr>
        <p:spPr>
          <a:xfrm>
            <a:off x="462925" y="2259550"/>
            <a:ext cx="67161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Then to have an idea of potenial design requirements and the context in which the users can use the technology, I created a quick set of scenarios.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79" name="Google Shape;179;p25"/>
          <p:cNvSpPr txBox="1"/>
          <p:nvPr>
            <p:ph type="title"/>
          </p:nvPr>
        </p:nvSpPr>
        <p:spPr>
          <a:xfrm>
            <a:off x="457200" y="158815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User Research</a:t>
            </a:r>
            <a:endParaRPr sz="3600"/>
          </a:p>
        </p:txBody>
      </p:sp>
      <p:sp>
        <p:nvSpPr>
          <p:cNvPr id="180" name="Google Shape;180;p25"/>
          <p:cNvSpPr txBox="1"/>
          <p:nvPr>
            <p:ph idx="1" type="body"/>
          </p:nvPr>
        </p:nvSpPr>
        <p:spPr>
          <a:xfrm>
            <a:off x="457200" y="4453100"/>
            <a:ext cx="1143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Interviews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81" name="Google Shape;181;p25"/>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1538000"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txBox="1"/>
          <p:nvPr>
            <p:ph idx="1" type="body"/>
          </p:nvPr>
        </p:nvSpPr>
        <p:spPr>
          <a:xfrm>
            <a:off x="1524900" y="4453100"/>
            <a:ext cx="1021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Personas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84" name="Google Shape;184;p25"/>
          <p:cNvSpPr/>
          <p:nvPr/>
        </p:nvSpPr>
        <p:spPr>
          <a:xfrm>
            <a:off x="254652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txBox="1"/>
          <p:nvPr>
            <p:ph idx="1" type="body"/>
          </p:nvPr>
        </p:nvSpPr>
        <p:spPr>
          <a:xfrm>
            <a:off x="2394125" y="4453100"/>
            <a:ext cx="1143900" cy="4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Scenarios</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txBox="1"/>
          <p:nvPr>
            <p:ph idx="1" type="body"/>
          </p:nvPr>
        </p:nvSpPr>
        <p:spPr>
          <a:xfrm>
            <a:off x="7249500" y="1935900"/>
            <a:ext cx="1953900" cy="1271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92" name="Google Shape;192;p26"/>
          <p:cNvSpPr txBox="1"/>
          <p:nvPr>
            <p:ph idx="1" type="body"/>
          </p:nvPr>
        </p:nvSpPr>
        <p:spPr>
          <a:xfrm>
            <a:off x="457200" y="4453100"/>
            <a:ext cx="1143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Interviews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93" name="Google Shape;193;p26"/>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1538000"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txBox="1"/>
          <p:nvPr>
            <p:ph idx="1" type="body"/>
          </p:nvPr>
        </p:nvSpPr>
        <p:spPr>
          <a:xfrm>
            <a:off x="1524900" y="4453100"/>
            <a:ext cx="1021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Personas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96" name="Google Shape;196;p26"/>
          <p:cNvSpPr/>
          <p:nvPr/>
        </p:nvSpPr>
        <p:spPr>
          <a:xfrm>
            <a:off x="254652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txBox="1"/>
          <p:nvPr>
            <p:ph idx="1" type="body"/>
          </p:nvPr>
        </p:nvSpPr>
        <p:spPr>
          <a:xfrm>
            <a:off x="2394125" y="4453100"/>
            <a:ext cx="1143900" cy="4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Scenarios</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198" name="Google Shape;198;p26"/>
          <p:cNvPicPr preferRelativeResize="0"/>
          <p:nvPr/>
        </p:nvPicPr>
        <p:blipFill>
          <a:blip r:embed="rId3">
            <a:alphaModFix/>
          </a:blip>
          <a:stretch>
            <a:fillRect/>
          </a:stretch>
        </p:blipFill>
        <p:spPr>
          <a:xfrm>
            <a:off x="2947925" y="780850"/>
            <a:ext cx="4301573" cy="3226199"/>
          </a:xfrm>
          <a:prstGeom prst="rect">
            <a:avLst/>
          </a:prstGeom>
          <a:noFill/>
          <a:ln>
            <a:noFill/>
          </a:ln>
        </p:spPr>
      </p:pic>
      <p:sp>
        <p:nvSpPr>
          <p:cNvPr id="199" name="Google Shape;199;p26"/>
          <p:cNvSpPr txBox="1"/>
          <p:nvPr>
            <p:ph idx="1" type="body"/>
          </p:nvPr>
        </p:nvSpPr>
        <p:spPr>
          <a:xfrm>
            <a:off x="295625" y="835000"/>
            <a:ext cx="2503200" cy="311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Sachin’s friend tells him about the app</a:t>
            </a:r>
            <a:endParaRPr sz="1400"/>
          </a:p>
          <a:p>
            <a:pPr indent="-317500" lvl="0" marL="457200" rtl="0" algn="l">
              <a:spcBef>
                <a:spcPts val="0"/>
              </a:spcBef>
              <a:spcAft>
                <a:spcPts val="0"/>
              </a:spcAft>
              <a:buSzPts val="1400"/>
              <a:buAutoNum type="arabicPeriod"/>
            </a:pPr>
            <a:r>
              <a:rPr lang="en" sz="1400"/>
              <a:t>He logins and fills his info</a:t>
            </a:r>
            <a:endParaRPr sz="1400"/>
          </a:p>
          <a:p>
            <a:pPr indent="-317500" lvl="0" marL="457200" rtl="0" algn="l">
              <a:spcBef>
                <a:spcPts val="0"/>
              </a:spcBef>
              <a:spcAft>
                <a:spcPts val="0"/>
              </a:spcAft>
              <a:buSzPts val="1400"/>
              <a:buAutoNum type="arabicPeriod"/>
            </a:pPr>
            <a:r>
              <a:rPr lang="en" sz="1400"/>
              <a:t>He checks out the mentors page</a:t>
            </a:r>
            <a:endParaRPr sz="1400"/>
          </a:p>
          <a:p>
            <a:pPr indent="-317500" lvl="0" marL="457200" rtl="0" algn="l">
              <a:spcBef>
                <a:spcPts val="0"/>
              </a:spcBef>
              <a:spcAft>
                <a:spcPts val="0"/>
              </a:spcAft>
              <a:buSzPts val="1400"/>
              <a:buAutoNum type="arabicPeriod"/>
            </a:pPr>
            <a:r>
              <a:rPr lang="en" sz="1400"/>
              <a:t>He checks out the clubs page</a:t>
            </a:r>
            <a:endParaRPr sz="1400"/>
          </a:p>
          <a:p>
            <a:pPr indent="-317500" lvl="0" marL="457200" rtl="0" algn="l">
              <a:spcBef>
                <a:spcPts val="0"/>
              </a:spcBef>
              <a:spcAft>
                <a:spcPts val="0"/>
              </a:spcAft>
              <a:buSzPts val="1400"/>
              <a:buAutoNum type="arabicPeriod"/>
            </a:pPr>
            <a:r>
              <a:rPr lang="en" sz="1400"/>
              <a:t>He checks out the upcoming events page</a:t>
            </a:r>
            <a:endParaRPr sz="1400"/>
          </a:p>
          <a:p>
            <a:pPr indent="-317500" lvl="0" marL="457200" rtl="0" algn="l">
              <a:spcBef>
                <a:spcPts val="0"/>
              </a:spcBef>
              <a:spcAft>
                <a:spcPts val="0"/>
              </a:spcAft>
              <a:buSzPts val="1400"/>
              <a:buAutoNum type="arabicPeriod"/>
            </a:pPr>
            <a:r>
              <a:rPr lang="en" sz="1400"/>
              <a:t>He messages one of the mentors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txBox="1"/>
          <p:nvPr>
            <p:ph idx="1" type="body"/>
          </p:nvPr>
        </p:nvSpPr>
        <p:spPr>
          <a:xfrm>
            <a:off x="7249500" y="1935900"/>
            <a:ext cx="1953900" cy="1271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206" name="Google Shape;206;p27"/>
          <p:cNvSpPr txBox="1"/>
          <p:nvPr>
            <p:ph idx="1" type="body"/>
          </p:nvPr>
        </p:nvSpPr>
        <p:spPr>
          <a:xfrm>
            <a:off x="457200" y="4453100"/>
            <a:ext cx="1143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Interviews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07" name="Google Shape;207;p27"/>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1538000"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txBox="1"/>
          <p:nvPr>
            <p:ph idx="1" type="body"/>
          </p:nvPr>
        </p:nvSpPr>
        <p:spPr>
          <a:xfrm>
            <a:off x="1524900" y="4453100"/>
            <a:ext cx="1021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Personas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10" name="Google Shape;210;p27"/>
          <p:cNvSpPr/>
          <p:nvPr/>
        </p:nvSpPr>
        <p:spPr>
          <a:xfrm>
            <a:off x="254652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txBox="1"/>
          <p:nvPr>
            <p:ph idx="1" type="body"/>
          </p:nvPr>
        </p:nvSpPr>
        <p:spPr>
          <a:xfrm>
            <a:off x="2394125" y="4453100"/>
            <a:ext cx="1143900" cy="4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Scenarios</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12" name="Google Shape;212;p27"/>
          <p:cNvSpPr txBox="1"/>
          <p:nvPr>
            <p:ph idx="1" type="body"/>
          </p:nvPr>
        </p:nvSpPr>
        <p:spPr>
          <a:xfrm>
            <a:off x="270425" y="632850"/>
            <a:ext cx="2503200" cy="3552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Chloe’s professor tells her about the app</a:t>
            </a:r>
            <a:endParaRPr sz="1400"/>
          </a:p>
          <a:p>
            <a:pPr indent="-317500" lvl="0" marL="457200" rtl="0" algn="l">
              <a:spcBef>
                <a:spcPts val="0"/>
              </a:spcBef>
              <a:spcAft>
                <a:spcPts val="0"/>
              </a:spcAft>
              <a:buSzPts val="1400"/>
              <a:buAutoNum type="arabicPeriod"/>
            </a:pPr>
            <a:r>
              <a:rPr lang="en" sz="1400"/>
              <a:t>She logins and fills her info</a:t>
            </a:r>
            <a:endParaRPr sz="1400"/>
          </a:p>
          <a:p>
            <a:pPr indent="-317500" lvl="0" marL="457200" rtl="0" algn="l">
              <a:spcBef>
                <a:spcPts val="0"/>
              </a:spcBef>
              <a:spcAft>
                <a:spcPts val="0"/>
              </a:spcAft>
              <a:buSzPts val="1400"/>
              <a:buAutoNum type="arabicPeriod"/>
            </a:pPr>
            <a:r>
              <a:rPr lang="en" sz="1400"/>
              <a:t>She receives a notification about a pending mentee application</a:t>
            </a:r>
            <a:endParaRPr sz="1400"/>
          </a:p>
          <a:p>
            <a:pPr indent="-317500" lvl="0" marL="457200" rtl="0" algn="l">
              <a:spcBef>
                <a:spcPts val="0"/>
              </a:spcBef>
              <a:spcAft>
                <a:spcPts val="0"/>
              </a:spcAft>
              <a:buSzPts val="1400"/>
              <a:buAutoNum type="arabicPeriod"/>
            </a:pPr>
            <a:r>
              <a:rPr lang="en" sz="1400"/>
              <a:t>She approves and messages her mentee</a:t>
            </a:r>
            <a:endParaRPr sz="1400"/>
          </a:p>
          <a:p>
            <a:pPr indent="-317500" lvl="0" marL="457200" rtl="0" algn="l">
              <a:spcBef>
                <a:spcPts val="0"/>
              </a:spcBef>
              <a:spcAft>
                <a:spcPts val="0"/>
              </a:spcAft>
              <a:buSzPts val="1400"/>
              <a:buAutoNum type="arabicPeriod"/>
            </a:pPr>
            <a:r>
              <a:rPr lang="en" sz="1400"/>
              <a:t>Chloe creates a group of her mentees</a:t>
            </a:r>
            <a:endParaRPr sz="1400"/>
          </a:p>
          <a:p>
            <a:pPr indent="-317500" lvl="0" marL="457200" rtl="0" algn="l">
              <a:spcBef>
                <a:spcPts val="0"/>
              </a:spcBef>
              <a:spcAft>
                <a:spcPts val="0"/>
              </a:spcAft>
              <a:buSzPts val="1400"/>
              <a:buAutoNum type="arabicPeriod"/>
            </a:pPr>
            <a:r>
              <a:rPr lang="en" sz="1400"/>
              <a:t>She messages her group</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213" name="Google Shape;213;p27"/>
          <p:cNvPicPr preferRelativeResize="0"/>
          <p:nvPr/>
        </p:nvPicPr>
        <p:blipFill>
          <a:blip r:embed="rId3">
            <a:alphaModFix/>
          </a:blip>
          <a:stretch>
            <a:fillRect/>
          </a:stretch>
        </p:blipFill>
        <p:spPr>
          <a:xfrm>
            <a:off x="3038200" y="958650"/>
            <a:ext cx="4301573" cy="32261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txBox="1"/>
          <p:nvPr>
            <p:ph idx="1" type="body"/>
          </p:nvPr>
        </p:nvSpPr>
        <p:spPr>
          <a:xfrm>
            <a:off x="7249500" y="1935900"/>
            <a:ext cx="1953900" cy="1505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Insight</a:t>
            </a:r>
            <a:endParaRPr sz="1200">
              <a:solidFill>
                <a:srgbClr val="222222"/>
              </a:solidFill>
              <a:latin typeface="Roboto Light"/>
              <a:ea typeface="Roboto Light"/>
              <a:cs typeface="Roboto Light"/>
              <a:sym typeface="Roboto Light"/>
            </a:endParaRPr>
          </a:p>
        </p:txBody>
      </p:sp>
      <p:sp>
        <p:nvSpPr>
          <p:cNvPr id="220" name="Google Shape;220;p28"/>
          <p:cNvSpPr txBox="1"/>
          <p:nvPr>
            <p:ph idx="1" type="body"/>
          </p:nvPr>
        </p:nvSpPr>
        <p:spPr>
          <a:xfrm>
            <a:off x="462925" y="1730075"/>
            <a:ext cx="6716100" cy="25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From the insights gathered from research, I modified the problem framing. Experienced students are eager to help and are not against the idea of mentorship. However, they worry about time committment and are not motivated to go out of their way to contact the struggling new students.</a:t>
            </a:r>
            <a:endParaRPr sz="1400"/>
          </a:p>
          <a:p>
            <a:pPr indent="0" lvl="0" marL="0" rtl="0" algn="l">
              <a:spcBef>
                <a:spcPts val="1600"/>
              </a:spcBef>
              <a:spcAft>
                <a:spcPts val="0"/>
              </a:spcAft>
              <a:buNone/>
            </a:pPr>
            <a:r>
              <a:rPr lang="en" sz="1400"/>
              <a:t>New students can feel anxious about having to meet in-person with their potential mentors and also worry about time committments of such meetings. </a:t>
            </a:r>
            <a:endParaRPr sz="1400"/>
          </a:p>
          <a:p>
            <a:pPr indent="0" lvl="0" marL="0" rtl="0" algn="l">
              <a:spcBef>
                <a:spcPts val="1600"/>
              </a:spcBef>
              <a:spcAft>
                <a:spcPts val="0"/>
              </a:spcAft>
              <a:buNone/>
            </a:pPr>
            <a:r>
              <a:rPr lang="en" sz="1400"/>
              <a:t>Based on these insights, I crafted a mission statement and a list of goals for how that will be achieved.</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21" name="Google Shape;221;p28"/>
          <p:cNvSpPr txBox="1"/>
          <p:nvPr>
            <p:ph type="title"/>
          </p:nvPr>
        </p:nvSpPr>
        <p:spPr>
          <a:xfrm>
            <a:off x="457200" y="1058675"/>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Insight</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735"/>
        </a:solidFill>
      </p:bgPr>
    </p:bg>
    <p:spTree>
      <p:nvGrpSpPr>
        <p:cNvPr id="225" name="Shape 225"/>
        <p:cNvGrpSpPr/>
        <p:nvPr/>
      </p:nvGrpSpPr>
      <p:grpSpPr>
        <a:xfrm>
          <a:off x="0" y="0"/>
          <a:ext cx="0" cy="0"/>
          <a:chOff x="0" y="0"/>
          <a:chExt cx="0" cy="0"/>
        </a:xfrm>
      </p:grpSpPr>
      <p:sp>
        <p:nvSpPr>
          <p:cNvPr id="226" name="Google Shape;226;p29"/>
          <p:cNvSpPr txBox="1"/>
          <p:nvPr>
            <p:ph idx="1" type="body"/>
          </p:nvPr>
        </p:nvSpPr>
        <p:spPr>
          <a:xfrm>
            <a:off x="462925" y="1730075"/>
            <a:ext cx="8021400" cy="25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 digital experience that provides a welcoming, supportive, and nurturing environment for new students on university campuses</a:t>
            </a:r>
            <a:endParaRPr sz="30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27" name="Google Shape;227;p29"/>
          <p:cNvSpPr txBox="1"/>
          <p:nvPr>
            <p:ph type="title"/>
          </p:nvPr>
        </p:nvSpPr>
        <p:spPr>
          <a:xfrm>
            <a:off x="457200" y="1058675"/>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Mission Statement</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735"/>
        </a:solidFill>
      </p:bgPr>
    </p:bg>
    <p:spTree>
      <p:nvGrpSpPr>
        <p:cNvPr id="231" name="Shape 231"/>
        <p:cNvGrpSpPr/>
        <p:nvPr/>
      </p:nvGrpSpPr>
      <p:grpSpPr>
        <a:xfrm>
          <a:off x="0" y="0"/>
          <a:ext cx="0" cy="0"/>
          <a:chOff x="0" y="0"/>
          <a:chExt cx="0" cy="0"/>
        </a:xfrm>
      </p:grpSpPr>
      <p:sp>
        <p:nvSpPr>
          <p:cNvPr id="232" name="Google Shape;232;p30"/>
          <p:cNvSpPr txBox="1"/>
          <p:nvPr>
            <p:ph idx="1" type="body"/>
          </p:nvPr>
        </p:nvSpPr>
        <p:spPr>
          <a:xfrm>
            <a:off x="462925" y="1730075"/>
            <a:ext cx="8021400" cy="2550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Help new students reach out to more experienced students based on their needs and goals</a:t>
            </a:r>
            <a:endParaRPr sz="2400"/>
          </a:p>
          <a:p>
            <a:pPr indent="-381000" lvl="0" marL="457200" rtl="0" algn="l">
              <a:spcBef>
                <a:spcPts val="0"/>
              </a:spcBef>
              <a:spcAft>
                <a:spcPts val="0"/>
              </a:spcAft>
              <a:buSzPts val="2400"/>
              <a:buChar char="●"/>
            </a:pPr>
            <a:r>
              <a:rPr lang="en" sz="2400"/>
              <a:t>Help proactive experienced students find and help struggling new students</a:t>
            </a:r>
            <a:endParaRPr sz="2400"/>
          </a:p>
          <a:p>
            <a:pPr indent="-381000" lvl="0" marL="457200" rtl="0" algn="l">
              <a:spcBef>
                <a:spcPts val="0"/>
              </a:spcBef>
              <a:spcAft>
                <a:spcPts val="0"/>
              </a:spcAft>
              <a:buSzPts val="2400"/>
              <a:buChar char="●"/>
            </a:pPr>
            <a:r>
              <a:rPr lang="en" sz="2400"/>
              <a:t>Allow students find more experienced students naturally, through student clubs and other initiatives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
        <p:nvSpPr>
          <p:cNvPr id="233" name="Google Shape;233;p30"/>
          <p:cNvSpPr txBox="1"/>
          <p:nvPr>
            <p:ph type="title"/>
          </p:nvPr>
        </p:nvSpPr>
        <p:spPr>
          <a:xfrm>
            <a:off x="457200" y="1058675"/>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Goals</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txBox="1"/>
          <p:nvPr>
            <p:ph idx="1" type="body"/>
          </p:nvPr>
        </p:nvSpPr>
        <p:spPr>
          <a:xfrm>
            <a:off x="7332925" y="2348400"/>
            <a:ext cx="1953900" cy="446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3"/>
            </a:pPr>
            <a:r>
              <a:rPr b="1" lang="en">
                <a:solidFill>
                  <a:srgbClr val="222222"/>
                </a:solidFill>
              </a:rPr>
              <a:t>Design</a:t>
            </a:r>
            <a:endParaRPr sz="1200">
              <a:solidFill>
                <a:srgbClr val="222222"/>
              </a:solidFill>
              <a:latin typeface="Roboto Light"/>
              <a:ea typeface="Roboto Light"/>
              <a:cs typeface="Roboto Light"/>
              <a:sym typeface="Roboto Light"/>
            </a:endParaRPr>
          </a:p>
        </p:txBody>
      </p:sp>
      <p:sp>
        <p:nvSpPr>
          <p:cNvPr id="240" name="Google Shape;240;p31"/>
          <p:cNvSpPr txBox="1"/>
          <p:nvPr>
            <p:ph idx="1" type="body"/>
          </p:nvPr>
        </p:nvSpPr>
        <p:spPr>
          <a:xfrm>
            <a:off x="462925" y="2464200"/>
            <a:ext cx="6716100" cy="8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clear idea of the problem in mind, I moved to designing the UI so I could turn my research findings into visual elements.</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41" name="Google Shape;241;p31"/>
          <p:cNvSpPr txBox="1"/>
          <p:nvPr>
            <p:ph type="title"/>
          </p:nvPr>
        </p:nvSpPr>
        <p:spPr>
          <a:xfrm>
            <a:off x="457200" y="179280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Design</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451475" y="1184663"/>
            <a:ext cx="3318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Design Prompt</a:t>
            </a:r>
            <a:endParaRPr sz="3600"/>
          </a:p>
        </p:txBody>
      </p:sp>
      <p:sp>
        <p:nvSpPr>
          <p:cNvPr id="63" name="Google Shape;63;p14"/>
          <p:cNvSpPr txBox="1"/>
          <p:nvPr>
            <p:ph idx="1" type="body"/>
          </p:nvPr>
        </p:nvSpPr>
        <p:spPr>
          <a:xfrm>
            <a:off x="451475" y="1856075"/>
            <a:ext cx="6595500" cy="140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highlight>
                  <a:srgbClr val="FFFFFF"/>
                </a:highlight>
              </a:rPr>
              <a:t>“Your school wants to strengthen the community by encouraging experienced students to connect with new students and help them adjust to campus life. Design an experience that allows mentors and mentees to discover each other. Consider the needs of both mentors and mentees, including how someone may become a mentor and how to connect mentors to mentees.”</a:t>
            </a:r>
            <a:endParaRPr sz="1400"/>
          </a:p>
        </p:txBody>
      </p:sp>
      <p:sp>
        <p:nvSpPr>
          <p:cNvPr id="64" name="Google Shape;64;p14"/>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type="title"/>
          </p:nvPr>
        </p:nvSpPr>
        <p:spPr>
          <a:xfrm>
            <a:off x="7702075" y="1751838"/>
            <a:ext cx="1215600" cy="35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Overview</a:t>
            </a:r>
            <a:endParaRPr b="1" sz="1800"/>
          </a:p>
        </p:txBody>
      </p:sp>
      <p:sp>
        <p:nvSpPr>
          <p:cNvPr id="66" name="Google Shape;66;p14"/>
          <p:cNvSpPr txBox="1"/>
          <p:nvPr>
            <p:ph idx="1" type="body"/>
          </p:nvPr>
        </p:nvSpPr>
        <p:spPr>
          <a:xfrm>
            <a:off x="7475725" y="2105550"/>
            <a:ext cx="1441500" cy="1286100"/>
          </a:xfrm>
          <a:prstGeom prst="rect">
            <a:avLst/>
          </a:prstGeom>
        </p:spPr>
        <p:txBody>
          <a:bodyPr anchorCtr="0" anchor="t" bIns="91425" lIns="91425" spcFirstLastPara="1" rIns="91425" wrap="square" tIns="91425">
            <a:noAutofit/>
          </a:bodyPr>
          <a:lstStyle/>
          <a:p>
            <a:pPr indent="-133350" lvl="0" marL="457200" rtl="0" algn="l">
              <a:spcBef>
                <a:spcPts val="0"/>
              </a:spcBef>
              <a:spcAft>
                <a:spcPts val="0"/>
              </a:spcAft>
              <a:buClr>
                <a:srgbClr val="000000"/>
              </a:buClr>
              <a:buSzPts val="1200"/>
              <a:buFont typeface="Roboto Light"/>
              <a:buAutoNum type="arabicPeriod"/>
            </a:pPr>
            <a:r>
              <a:rPr lang="en" sz="1200">
                <a:solidFill>
                  <a:srgbClr val="222222"/>
                </a:solidFill>
                <a:latin typeface="Roboto Light"/>
                <a:ea typeface="Roboto Light"/>
                <a:cs typeface="Roboto Light"/>
                <a:sym typeface="Roboto Light"/>
              </a:rPr>
              <a:t>Problem</a:t>
            </a:r>
            <a:endParaRPr sz="1200">
              <a:solidFill>
                <a:srgbClr val="222222"/>
              </a:solidFill>
              <a:latin typeface="Roboto Light"/>
              <a:ea typeface="Roboto Light"/>
              <a:cs typeface="Roboto Light"/>
              <a:sym typeface="Roboto Light"/>
            </a:endParaRPr>
          </a:p>
          <a:p>
            <a:pPr indent="-133350" lvl="0" marL="457200" rtl="0" algn="l">
              <a:spcBef>
                <a:spcPts val="0"/>
              </a:spcBef>
              <a:spcAft>
                <a:spcPts val="0"/>
              </a:spcAft>
              <a:buClr>
                <a:srgbClr val="222222"/>
              </a:buClr>
              <a:buSzPts val="1200"/>
              <a:buFont typeface="Roboto Light"/>
              <a:buAutoNum type="arabicPeriod"/>
            </a:pPr>
            <a:r>
              <a:rPr lang="en" sz="1200">
                <a:solidFill>
                  <a:srgbClr val="222222"/>
                </a:solidFill>
                <a:latin typeface="Roboto Light"/>
                <a:ea typeface="Roboto Light"/>
                <a:cs typeface="Roboto Light"/>
                <a:sym typeface="Roboto Light"/>
              </a:rPr>
              <a:t>Research</a:t>
            </a:r>
            <a:endParaRPr sz="1200">
              <a:solidFill>
                <a:srgbClr val="222222"/>
              </a:solidFill>
              <a:latin typeface="Roboto Light"/>
              <a:ea typeface="Roboto Light"/>
              <a:cs typeface="Roboto Light"/>
              <a:sym typeface="Roboto Light"/>
            </a:endParaRPr>
          </a:p>
          <a:p>
            <a:pPr indent="-133350" lvl="0" marL="457200" rtl="0" algn="l">
              <a:spcBef>
                <a:spcPts val="0"/>
              </a:spcBef>
              <a:spcAft>
                <a:spcPts val="0"/>
              </a:spcAft>
              <a:buClr>
                <a:srgbClr val="222222"/>
              </a:buClr>
              <a:buSzPts val="1200"/>
              <a:buFont typeface="Roboto Light"/>
              <a:buAutoNum type="arabicPeriod"/>
            </a:pPr>
            <a:r>
              <a:rPr lang="en" sz="1200">
                <a:solidFill>
                  <a:srgbClr val="222222"/>
                </a:solidFill>
                <a:latin typeface="Roboto Light"/>
                <a:ea typeface="Roboto Light"/>
                <a:cs typeface="Roboto Light"/>
                <a:sym typeface="Roboto Light"/>
              </a:rPr>
              <a:t>Design</a:t>
            </a:r>
            <a:endParaRPr sz="1200">
              <a:solidFill>
                <a:srgbClr val="222222"/>
              </a:solidFill>
              <a:latin typeface="Roboto Light"/>
              <a:ea typeface="Roboto Light"/>
              <a:cs typeface="Roboto Light"/>
              <a:sym typeface="Roboto Light"/>
            </a:endParaRPr>
          </a:p>
          <a:p>
            <a:pPr indent="-133350" lvl="0" marL="457200" rtl="0" algn="l">
              <a:spcBef>
                <a:spcPts val="0"/>
              </a:spcBef>
              <a:spcAft>
                <a:spcPts val="0"/>
              </a:spcAft>
              <a:buClr>
                <a:srgbClr val="222222"/>
              </a:buClr>
              <a:buSzPts val="1200"/>
              <a:buFont typeface="Roboto Light"/>
              <a:buAutoNum type="arabicPeriod"/>
            </a:pPr>
            <a:r>
              <a:rPr lang="en" sz="1200">
                <a:solidFill>
                  <a:srgbClr val="222222"/>
                </a:solidFill>
                <a:latin typeface="Roboto Light"/>
                <a:ea typeface="Roboto Light"/>
                <a:cs typeface="Roboto Light"/>
                <a:sym typeface="Roboto Light"/>
              </a:rPr>
              <a:t>Evaluation</a:t>
            </a:r>
            <a:endParaRPr sz="1200">
              <a:solidFill>
                <a:srgbClr val="222222"/>
              </a:solidFill>
              <a:latin typeface="Roboto Light"/>
              <a:ea typeface="Roboto Light"/>
              <a:cs typeface="Roboto Light"/>
              <a:sym typeface="Roboto Light"/>
            </a:endParaRPr>
          </a:p>
        </p:txBody>
      </p:sp>
      <p:sp>
        <p:nvSpPr>
          <p:cNvPr id="67" name="Google Shape;67;p14"/>
          <p:cNvSpPr txBox="1"/>
          <p:nvPr>
            <p:ph type="title"/>
          </p:nvPr>
        </p:nvSpPr>
        <p:spPr>
          <a:xfrm>
            <a:off x="451475" y="3340400"/>
            <a:ext cx="5549400" cy="3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School: Purdue University, West Lafayette, IN, USA</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txBox="1"/>
          <p:nvPr>
            <p:ph idx="1" type="body"/>
          </p:nvPr>
        </p:nvSpPr>
        <p:spPr>
          <a:xfrm>
            <a:off x="7249500" y="1935900"/>
            <a:ext cx="1953900" cy="1505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3"/>
            </a:pPr>
            <a:r>
              <a:rPr b="1" lang="en">
                <a:solidFill>
                  <a:srgbClr val="222222"/>
                </a:solidFill>
              </a:rPr>
              <a:t>Design</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p:txBody>
      </p:sp>
      <p:sp>
        <p:nvSpPr>
          <p:cNvPr id="248" name="Google Shape;248;p32"/>
          <p:cNvSpPr txBox="1"/>
          <p:nvPr>
            <p:ph idx="1" type="body"/>
          </p:nvPr>
        </p:nvSpPr>
        <p:spPr>
          <a:xfrm>
            <a:off x="450300" y="935875"/>
            <a:ext cx="67161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 started with some rough sketches to map the functionality of the application and the rough placement of the elements.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49" name="Google Shape;249;p32"/>
          <p:cNvSpPr txBox="1"/>
          <p:nvPr>
            <p:ph type="title"/>
          </p:nvPr>
        </p:nvSpPr>
        <p:spPr>
          <a:xfrm>
            <a:off x="444575" y="264475"/>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Sketches</a:t>
            </a:r>
            <a:endParaRPr sz="3600"/>
          </a:p>
        </p:txBody>
      </p:sp>
      <p:pic>
        <p:nvPicPr>
          <p:cNvPr id="250" name="Google Shape;250;p32"/>
          <p:cNvPicPr preferRelativeResize="0"/>
          <p:nvPr/>
        </p:nvPicPr>
        <p:blipFill>
          <a:blip r:embed="rId3">
            <a:alphaModFix/>
          </a:blip>
          <a:stretch>
            <a:fillRect/>
          </a:stretch>
        </p:blipFill>
        <p:spPr>
          <a:xfrm>
            <a:off x="1463475" y="1676575"/>
            <a:ext cx="4461650" cy="3346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txBox="1"/>
          <p:nvPr>
            <p:ph idx="1" type="body"/>
          </p:nvPr>
        </p:nvSpPr>
        <p:spPr>
          <a:xfrm>
            <a:off x="7249500" y="1935900"/>
            <a:ext cx="1953900" cy="1505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3"/>
            </a:pPr>
            <a:r>
              <a:rPr b="1" lang="en">
                <a:solidFill>
                  <a:srgbClr val="222222"/>
                </a:solidFill>
              </a:rPr>
              <a:t>Design</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57" name="Google Shape;257;p33"/>
          <p:cNvSpPr txBox="1"/>
          <p:nvPr>
            <p:ph idx="1" type="body"/>
          </p:nvPr>
        </p:nvSpPr>
        <p:spPr>
          <a:xfrm>
            <a:off x="450300" y="935875"/>
            <a:ext cx="67161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58" name="Google Shape;258;p33"/>
          <p:cNvSpPr txBox="1"/>
          <p:nvPr>
            <p:ph type="title"/>
          </p:nvPr>
        </p:nvSpPr>
        <p:spPr>
          <a:xfrm>
            <a:off x="444575" y="264475"/>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User Flow</a:t>
            </a:r>
            <a:endParaRPr sz="3600"/>
          </a:p>
        </p:txBody>
      </p:sp>
      <p:pic>
        <p:nvPicPr>
          <p:cNvPr id="259" name="Google Shape;259;p33"/>
          <p:cNvPicPr preferRelativeResize="0"/>
          <p:nvPr/>
        </p:nvPicPr>
        <p:blipFill>
          <a:blip r:embed="rId3">
            <a:alphaModFix/>
          </a:blip>
          <a:stretch>
            <a:fillRect/>
          </a:stretch>
        </p:blipFill>
        <p:spPr>
          <a:xfrm>
            <a:off x="2002150" y="935875"/>
            <a:ext cx="5621451" cy="4215349"/>
          </a:xfrm>
          <a:prstGeom prst="rect">
            <a:avLst/>
          </a:prstGeom>
          <a:noFill/>
          <a:ln>
            <a:noFill/>
          </a:ln>
        </p:spPr>
      </p:pic>
      <p:sp>
        <p:nvSpPr>
          <p:cNvPr id="260" name="Google Shape;260;p33"/>
          <p:cNvSpPr txBox="1"/>
          <p:nvPr>
            <p:ph idx="1" type="body"/>
          </p:nvPr>
        </p:nvSpPr>
        <p:spPr>
          <a:xfrm>
            <a:off x="444575" y="1935900"/>
            <a:ext cx="1781100" cy="19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Then, to map out how the users will interact with the app, I did some quick user flows for mentees and mentors.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txBox="1"/>
          <p:nvPr>
            <p:ph idx="1" type="body"/>
          </p:nvPr>
        </p:nvSpPr>
        <p:spPr>
          <a:xfrm>
            <a:off x="7249500" y="1935900"/>
            <a:ext cx="1953900" cy="1505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3"/>
            </a:pPr>
            <a:r>
              <a:rPr b="1" lang="en">
                <a:solidFill>
                  <a:srgbClr val="222222"/>
                </a:solidFill>
              </a:rPr>
              <a:t>Design</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67" name="Google Shape;267;p34"/>
          <p:cNvSpPr txBox="1"/>
          <p:nvPr>
            <p:ph idx="1" type="body"/>
          </p:nvPr>
        </p:nvSpPr>
        <p:spPr>
          <a:xfrm>
            <a:off x="450300" y="935875"/>
            <a:ext cx="67161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68" name="Google Shape;268;p34"/>
          <p:cNvSpPr txBox="1"/>
          <p:nvPr>
            <p:ph type="title"/>
          </p:nvPr>
        </p:nvSpPr>
        <p:spPr>
          <a:xfrm>
            <a:off x="444575" y="264475"/>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User Flow</a:t>
            </a:r>
            <a:endParaRPr sz="3600"/>
          </a:p>
        </p:txBody>
      </p:sp>
      <p:pic>
        <p:nvPicPr>
          <p:cNvPr id="269" name="Google Shape;269;p34"/>
          <p:cNvPicPr preferRelativeResize="0"/>
          <p:nvPr/>
        </p:nvPicPr>
        <p:blipFill>
          <a:blip r:embed="rId3">
            <a:alphaModFix/>
          </a:blip>
          <a:stretch>
            <a:fillRect/>
          </a:stretch>
        </p:blipFill>
        <p:spPr>
          <a:xfrm>
            <a:off x="1054375" y="864675"/>
            <a:ext cx="5507950" cy="42788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txBox="1"/>
          <p:nvPr>
            <p:ph idx="1" type="body"/>
          </p:nvPr>
        </p:nvSpPr>
        <p:spPr>
          <a:xfrm>
            <a:off x="462925" y="2464200"/>
            <a:ext cx="6716100" cy="8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an idea of the functionality, elements placement, and the overall flow of the app, I went ahead and did wireframes in Sketch</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76" name="Google Shape;276;p35"/>
          <p:cNvSpPr txBox="1"/>
          <p:nvPr>
            <p:ph type="title"/>
          </p:nvPr>
        </p:nvSpPr>
        <p:spPr>
          <a:xfrm>
            <a:off x="457200" y="179280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Wireframes</a:t>
            </a:r>
            <a:endParaRPr sz="3600"/>
          </a:p>
        </p:txBody>
      </p:sp>
      <p:sp>
        <p:nvSpPr>
          <p:cNvPr id="277" name="Google Shape;277;p35"/>
          <p:cNvSpPr txBox="1"/>
          <p:nvPr>
            <p:ph idx="1" type="body"/>
          </p:nvPr>
        </p:nvSpPr>
        <p:spPr>
          <a:xfrm>
            <a:off x="7249500" y="1935900"/>
            <a:ext cx="1953900" cy="1505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3"/>
            </a:pPr>
            <a:r>
              <a:rPr b="1" lang="en">
                <a:solidFill>
                  <a:srgbClr val="222222"/>
                </a:solidFill>
              </a:rPr>
              <a:t>Design</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6"/>
          <p:cNvPicPr preferRelativeResize="0"/>
          <p:nvPr/>
        </p:nvPicPr>
        <p:blipFill>
          <a:blip r:embed="rId3">
            <a:alphaModFix/>
          </a:blip>
          <a:stretch>
            <a:fillRect/>
          </a:stretch>
        </p:blipFill>
        <p:spPr>
          <a:xfrm>
            <a:off x="152400" y="914088"/>
            <a:ext cx="8839188" cy="33153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7"/>
          <p:cNvPicPr preferRelativeResize="0"/>
          <p:nvPr/>
        </p:nvPicPr>
        <p:blipFill>
          <a:blip r:embed="rId3">
            <a:alphaModFix/>
          </a:blip>
          <a:stretch>
            <a:fillRect/>
          </a:stretch>
        </p:blipFill>
        <p:spPr>
          <a:xfrm>
            <a:off x="152400" y="560825"/>
            <a:ext cx="8839204" cy="40218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8"/>
          <p:cNvSpPr txBox="1"/>
          <p:nvPr>
            <p:ph type="title"/>
          </p:nvPr>
        </p:nvSpPr>
        <p:spPr>
          <a:xfrm>
            <a:off x="444600" y="223605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Final Design</a:t>
            </a:r>
            <a:endParaRPr sz="3600"/>
          </a:p>
          <a:p>
            <a:pPr indent="0" lvl="0" marL="0" rtl="0" algn="l">
              <a:spcBef>
                <a:spcPts val="0"/>
              </a:spcBef>
              <a:spcAft>
                <a:spcPts val="0"/>
              </a:spcAft>
              <a:buNone/>
            </a:pPr>
            <a:r>
              <a:t/>
            </a:r>
            <a:endParaRPr sz="3600"/>
          </a:p>
        </p:txBody>
      </p:sp>
      <p:sp>
        <p:nvSpPr>
          <p:cNvPr id="294" name="Google Shape;294;p38"/>
          <p:cNvSpPr txBox="1"/>
          <p:nvPr>
            <p:ph idx="1" type="body"/>
          </p:nvPr>
        </p:nvSpPr>
        <p:spPr>
          <a:xfrm>
            <a:off x="7249500" y="1935900"/>
            <a:ext cx="1953900" cy="1505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3"/>
            </a:pPr>
            <a:r>
              <a:rPr b="1" lang="en">
                <a:solidFill>
                  <a:srgbClr val="222222"/>
                </a:solidFill>
              </a:rPr>
              <a:t>Design</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idx="1" type="body"/>
          </p:nvPr>
        </p:nvSpPr>
        <p:spPr>
          <a:xfrm>
            <a:off x="134625" y="265500"/>
            <a:ext cx="2840100" cy="46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“Mentees”</a:t>
            </a:r>
            <a:r>
              <a:rPr lang="en" sz="1400"/>
              <a:t> login with their university account. myMentor automatically detects their major and asks them to confirm it.</a:t>
            </a:r>
            <a:endParaRPr sz="1400"/>
          </a:p>
          <a:p>
            <a:pPr indent="0" lvl="0" marL="0" rtl="0" algn="l">
              <a:spcBef>
                <a:spcPts val="1600"/>
              </a:spcBef>
              <a:spcAft>
                <a:spcPts val="0"/>
              </a:spcAft>
              <a:buNone/>
            </a:pPr>
            <a:r>
              <a:rPr lang="en" sz="1400"/>
              <a:t>If the major is displayed incorrectly, students can change it manually. They can also add their minor or related majors.</a:t>
            </a:r>
            <a:endParaRPr sz="1400"/>
          </a:p>
          <a:p>
            <a:pPr indent="0" lvl="0" marL="0" rtl="0" algn="l">
              <a:spcBef>
                <a:spcPts val="1600"/>
              </a:spcBef>
              <a:spcAft>
                <a:spcPts val="0"/>
              </a:spcAft>
              <a:buNone/>
            </a:pPr>
            <a:r>
              <a:rPr lang="en" sz="1400"/>
              <a:t>As the last step of the application setup, students can choose their interests to help myMentor match them with right resources. By matching the mentees and mentors based on their interests and/or major, myMentor helps them connect more naturally.</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00" name="Google Shape;300;p39"/>
          <p:cNvPicPr preferRelativeResize="0"/>
          <p:nvPr/>
        </p:nvPicPr>
        <p:blipFill>
          <a:blip r:embed="rId3">
            <a:alphaModFix/>
          </a:blip>
          <a:stretch>
            <a:fillRect/>
          </a:stretch>
        </p:blipFill>
        <p:spPr>
          <a:xfrm>
            <a:off x="3099838" y="954937"/>
            <a:ext cx="1884875" cy="3350880"/>
          </a:xfrm>
          <a:prstGeom prst="rect">
            <a:avLst/>
          </a:prstGeom>
          <a:noFill/>
          <a:ln>
            <a:noFill/>
          </a:ln>
        </p:spPr>
      </p:pic>
      <p:pic>
        <p:nvPicPr>
          <p:cNvPr id="301" name="Google Shape;301;p39"/>
          <p:cNvPicPr preferRelativeResize="0"/>
          <p:nvPr/>
        </p:nvPicPr>
        <p:blipFill>
          <a:blip r:embed="rId4">
            <a:alphaModFix/>
          </a:blip>
          <a:stretch>
            <a:fillRect/>
          </a:stretch>
        </p:blipFill>
        <p:spPr>
          <a:xfrm>
            <a:off x="5109847" y="954913"/>
            <a:ext cx="1884875" cy="3350910"/>
          </a:xfrm>
          <a:prstGeom prst="rect">
            <a:avLst/>
          </a:prstGeom>
          <a:noFill/>
          <a:ln>
            <a:noFill/>
          </a:ln>
        </p:spPr>
      </p:pic>
      <p:pic>
        <p:nvPicPr>
          <p:cNvPr id="302" name="Google Shape;302;p39"/>
          <p:cNvPicPr preferRelativeResize="0"/>
          <p:nvPr/>
        </p:nvPicPr>
        <p:blipFill>
          <a:blip r:embed="rId5">
            <a:alphaModFix/>
          </a:blip>
          <a:stretch>
            <a:fillRect/>
          </a:stretch>
        </p:blipFill>
        <p:spPr>
          <a:xfrm>
            <a:off x="7119850" y="954925"/>
            <a:ext cx="1884875" cy="33509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idx="1" type="body"/>
          </p:nvPr>
        </p:nvSpPr>
        <p:spPr>
          <a:xfrm>
            <a:off x="122025" y="1526250"/>
            <a:ext cx="2840100" cy="20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For </a:t>
            </a:r>
            <a:r>
              <a:rPr b="1" lang="en" sz="1400"/>
              <a:t>“mentee”</a:t>
            </a:r>
            <a:r>
              <a:rPr lang="en" sz="1400"/>
              <a:t> users, myMentor consists of three sections, that are presented in the bottom navigation:</a:t>
            </a:r>
            <a:endParaRPr sz="1400"/>
          </a:p>
          <a:p>
            <a:pPr indent="-317500" lvl="0" marL="457200" rtl="0" algn="l">
              <a:spcBef>
                <a:spcPts val="1600"/>
              </a:spcBef>
              <a:spcAft>
                <a:spcPts val="0"/>
              </a:spcAft>
              <a:buSzPts val="1400"/>
              <a:buAutoNum type="arabicPeriod"/>
            </a:pPr>
            <a:r>
              <a:rPr lang="en" sz="1400"/>
              <a:t>Mentors</a:t>
            </a:r>
            <a:endParaRPr sz="1400"/>
          </a:p>
          <a:p>
            <a:pPr indent="-317500" lvl="0" marL="457200" rtl="0" algn="l">
              <a:spcBef>
                <a:spcPts val="0"/>
              </a:spcBef>
              <a:spcAft>
                <a:spcPts val="0"/>
              </a:spcAft>
              <a:buSzPts val="1400"/>
              <a:buAutoNum type="arabicPeriod"/>
            </a:pPr>
            <a:r>
              <a:rPr lang="en" sz="1400"/>
              <a:t>Student clubs</a:t>
            </a:r>
            <a:endParaRPr sz="1400"/>
          </a:p>
          <a:p>
            <a:pPr indent="-317500" lvl="0" marL="457200" rtl="0" algn="l">
              <a:spcBef>
                <a:spcPts val="0"/>
              </a:spcBef>
              <a:spcAft>
                <a:spcPts val="0"/>
              </a:spcAft>
              <a:buSzPts val="1400"/>
              <a:buAutoNum type="arabicPeriod"/>
            </a:pPr>
            <a:r>
              <a:rPr lang="en" sz="1400"/>
              <a:t>Upcoming events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08" name="Google Shape;308;p40"/>
          <p:cNvPicPr preferRelativeResize="0"/>
          <p:nvPr/>
        </p:nvPicPr>
        <p:blipFill>
          <a:blip r:embed="rId3">
            <a:alphaModFix/>
          </a:blip>
          <a:stretch>
            <a:fillRect/>
          </a:stretch>
        </p:blipFill>
        <p:spPr>
          <a:xfrm>
            <a:off x="2962125" y="1034850"/>
            <a:ext cx="1884875" cy="3350902"/>
          </a:xfrm>
          <a:prstGeom prst="rect">
            <a:avLst/>
          </a:prstGeom>
          <a:noFill/>
          <a:ln>
            <a:noFill/>
          </a:ln>
        </p:spPr>
      </p:pic>
      <p:pic>
        <p:nvPicPr>
          <p:cNvPr id="309" name="Google Shape;309;p40"/>
          <p:cNvPicPr preferRelativeResize="0"/>
          <p:nvPr/>
        </p:nvPicPr>
        <p:blipFill>
          <a:blip r:embed="rId4">
            <a:alphaModFix/>
          </a:blip>
          <a:stretch>
            <a:fillRect/>
          </a:stretch>
        </p:blipFill>
        <p:spPr>
          <a:xfrm>
            <a:off x="5008963" y="1034850"/>
            <a:ext cx="1884875" cy="3350882"/>
          </a:xfrm>
          <a:prstGeom prst="rect">
            <a:avLst/>
          </a:prstGeom>
          <a:noFill/>
          <a:ln>
            <a:noFill/>
          </a:ln>
        </p:spPr>
      </p:pic>
      <p:pic>
        <p:nvPicPr>
          <p:cNvPr id="310" name="Google Shape;310;p40"/>
          <p:cNvPicPr preferRelativeResize="0"/>
          <p:nvPr/>
        </p:nvPicPr>
        <p:blipFill>
          <a:blip r:embed="rId5">
            <a:alphaModFix/>
          </a:blip>
          <a:stretch>
            <a:fillRect/>
          </a:stretch>
        </p:blipFill>
        <p:spPr>
          <a:xfrm>
            <a:off x="7055825" y="1034850"/>
            <a:ext cx="1884875" cy="3350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ph idx="1" type="body"/>
          </p:nvPr>
        </p:nvSpPr>
        <p:spPr>
          <a:xfrm>
            <a:off x="134625" y="449875"/>
            <a:ext cx="2840100" cy="3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a:t>
            </a:r>
            <a:r>
              <a:rPr b="1" lang="en" sz="1400"/>
              <a:t>mentors</a:t>
            </a:r>
            <a:r>
              <a:rPr lang="en" sz="1400"/>
              <a:t> section displays all the matched mentors.</a:t>
            </a:r>
            <a:endParaRPr sz="1400"/>
          </a:p>
          <a:p>
            <a:pPr indent="0" lvl="0" marL="0" rtl="0" algn="l">
              <a:spcBef>
                <a:spcPts val="1600"/>
              </a:spcBef>
              <a:spcAft>
                <a:spcPts val="0"/>
              </a:spcAft>
              <a:buNone/>
            </a:pPr>
            <a:r>
              <a:rPr lang="en" sz="1400"/>
              <a:t>Students can read mentors’ information such as their major, year, interests, and a short bio.</a:t>
            </a:r>
            <a:endParaRPr sz="1400"/>
          </a:p>
          <a:p>
            <a:pPr indent="0" lvl="0" marL="0" rtl="0" algn="l">
              <a:spcBef>
                <a:spcPts val="1600"/>
              </a:spcBef>
              <a:spcAft>
                <a:spcPts val="0"/>
              </a:spcAft>
              <a:buNone/>
            </a:pPr>
            <a:r>
              <a:rPr lang="en" sz="1400"/>
              <a:t>Once approved by the mentor, the mentor and mentee can interact via private messaging, which solves the time committment concerns, as well as some of the anxiety issues of meeting in-person that new students might have.</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316" name="Google Shape;316;p41"/>
          <p:cNvSpPr txBox="1"/>
          <p:nvPr>
            <p:ph idx="1" type="body"/>
          </p:nvPr>
        </p:nvSpPr>
        <p:spPr>
          <a:xfrm>
            <a:off x="533400" y="4453100"/>
            <a:ext cx="8412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Mentors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317" name="Google Shape;317;p41"/>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41"/>
          <p:cNvPicPr preferRelativeResize="0"/>
          <p:nvPr/>
        </p:nvPicPr>
        <p:blipFill>
          <a:blip r:embed="rId3">
            <a:alphaModFix/>
          </a:blip>
          <a:stretch>
            <a:fillRect/>
          </a:stretch>
        </p:blipFill>
        <p:spPr>
          <a:xfrm>
            <a:off x="2974713" y="1206900"/>
            <a:ext cx="1379050" cy="2451650"/>
          </a:xfrm>
          <a:prstGeom prst="rect">
            <a:avLst/>
          </a:prstGeom>
          <a:noFill/>
          <a:ln>
            <a:noFill/>
          </a:ln>
        </p:spPr>
      </p:pic>
      <p:pic>
        <p:nvPicPr>
          <p:cNvPr id="319" name="Google Shape;319;p41"/>
          <p:cNvPicPr preferRelativeResize="0"/>
          <p:nvPr/>
        </p:nvPicPr>
        <p:blipFill>
          <a:blip r:embed="rId4">
            <a:alphaModFix/>
          </a:blip>
          <a:stretch>
            <a:fillRect/>
          </a:stretch>
        </p:blipFill>
        <p:spPr>
          <a:xfrm>
            <a:off x="4461362" y="1206910"/>
            <a:ext cx="1379050" cy="2451635"/>
          </a:xfrm>
          <a:prstGeom prst="rect">
            <a:avLst/>
          </a:prstGeom>
          <a:noFill/>
          <a:ln>
            <a:noFill/>
          </a:ln>
        </p:spPr>
      </p:pic>
      <p:pic>
        <p:nvPicPr>
          <p:cNvPr id="320" name="Google Shape;320;p41"/>
          <p:cNvPicPr preferRelativeResize="0"/>
          <p:nvPr/>
        </p:nvPicPr>
        <p:blipFill>
          <a:blip r:embed="rId5">
            <a:alphaModFix/>
          </a:blip>
          <a:stretch>
            <a:fillRect/>
          </a:stretch>
        </p:blipFill>
        <p:spPr>
          <a:xfrm>
            <a:off x="5948000" y="1206900"/>
            <a:ext cx="1379050" cy="2451635"/>
          </a:xfrm>
          <a:prstGeom prst="rect">
            <a:avLst/>
          </a:prstGeom>
          <a:noFill/>
          <a:ln>
            <a:noFill/>
          </a:ln>
        </p:spPr>
      </p:pic>
      <p:pic>
        <p:nvPicPr>
          <p:cNvPr id="321" name="Google Shape;321;p41"/>
          <p:cNvPicPr preferRelativeResize="0"/>
          <p:nvPr/>
        </p:nvPicPr>
        <p:blipFill>
          <a:blip r:embed="rId6">
            <a:alphaModFix/>
          </a:blip>
          <a:stretch>
            <a:fillRect/>
          </a:stretch>
        </p:blipFill>
        <p:spPr>
          <a:xfrm>
            <a:off x="7434624" y="1206875"/>
            <a:ext cx="1379050" cy="24516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451475" y="220800"/>
            <a:ext cx="37854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Problem Framing</a:t>
            </a:r>
            <a:endParaRPr sz="3600"/>
          </a:p>
        </p:txBody>
      </p:sp>
      <p:sp>
        <p:nvSpPr>
          <p:cNvPr id="73" name="Google Shape;73;p15"/>
          <p:cNvSpPr txBox="1"/>
          <p:nvPr>
            <p:ph idx="1" type="body"/>
          </p:nvPr>
        </p:nvSpPr>
        <p:spPr>
          <a:xfrm>
            <a:off x="451475" y="892200"/>
            <a:ext cx="6582900" cy="40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school wants to strengthen the campus community and help out new students by encouraging more experienced students to help them out. </a:t>
            </a:r>
            <a:r>
              <a:rPr b="1" lang="en" sz="1400"/>
              <a:t>Why? </a:t>
            </a:r>
            <a:endParaRPr b="1" sz="1400"/>
          </a:p>
          <a:p>
            <a:pPr indent="0" lvl="0" marL="0" rtl="0" algn="l">
              <a:spcBef>
                <a:spcPts val="1600"/>
              </a:spcBef>
              <a:spcAft>
                <a:spcPts val="0"/>
              </a:spcAft>
              <a:buNone/>
            </a:pPr>
            <a:r>
              <a:rPr lang="en" sz="1400"/>
              <a:t>Adjusting to campus life can be a </a:t>
            </a:r>
            <a:r>
              <a:rPr b="1" lang="en" sz="1400"/>
              <a:t>challenging</a:t>
            </a:r>
            <a:r>
              <a:rPr lang="en" sz="1400"/>
              <a:t> experience for any student and especially for international students.</a:t>
            </a:r>
            <a:r>
              <a:rPr lang="en" sz="1400"/>
              <a:t> Purdue University has one of the biggest international student populations in the country. </a:t>
            </a:r>
            <a:r>
              <a:rPr lang="en" sz="1400"/>
              <a:t>Many resources (e.g., orientation weeks) already exist to smoothen the experience for new students. However, these resources are either </a:t>
            </a:r>
            <a:r>
              <a:rPr b="1" lang="en" sz="1400"/>
              <a:t>run over a short period of time</a:t>
            </a:r>
            <a:r>
              <a:rPr lang="en" sz="1400"/>
              <a:t> or students choose to </a:t>
            </a:r>
            <a:r>
              <a:rPr b="1" lang="en" sz="1400"/>
              <a:t>ignore</a:t>
            </a:r>
            <a:r>
              <a:rPr lang="en" sz="1400"/>
              <a:t> or </a:t>
            </a:r>
            <a:r>
              <a:rPr b="1" lang="en" sz="1400"/>
              <a:t>under use</a:t>
            </a:r>
            <a:r>
              <a:rPr lang="en" sz="1400"/>
              <a:t> them for various reasons (e.g., anxiety, lack of motivation, and so on).</a:t>
            </a:r>
            <a:endParaRPr sz="1400"/>
          </a:p>
          <a:p>
            <a:pPr indent="0" lvl="0" marL="0" rtl="0" algn="l">
              <a:spcBef>
                <a:spcPts val="1600"/>
              </a:spcBef>
              <a:spcAft>
                <a:spcPts val="0"/>
              </a:spcAft>
              <a:buNone/>
            </a:pPr>
            <a:r>
              <a:rPr lang="en" sz="1400"/>
              <a:t>Thus, the school wants to provide support to new students through other, more </a:t>
            </a:r>
            <a:r>
              <a:rPr b="1" lang="en" sz="1400"/>
              <a:t>natural means</a:t>
            </a:r>
            <a:r>
              <a:rPr lang="en" sz="1400"/>
              <a:t>, such as connecting them with more experienced students in a </a:t>
            </a:r>
            <a:r>
              <a:rPr b="1" lang="en" sz="1400"/>
              <a:t>mentor-mentee</a:t>
            </a:r>
            <a:r>
              <a:rPr lang="en" sz="1400"/>
              <a:t> sort of relationship.</a:t>
            </a:r>
            <a:endParaRPr sz="1400"/>
          </a:p>
          <a:p>
            <a:pPr indent="0" lvl="0" marL="0" rtl="0" algn="l">
              <a:spcBef>
                <a:spcPts val="1600"/>
              </a:spcBef>
              <a:spcAft>
                <a:spcPts val="0"/>
              </a:spcAft>
              <a:buNone/>
            </a:pPr>
            <a:r>
              <a:rPr lang="en" sz="1400"/>
              <a:t>The question is then, </a:t>
            </a:r>
            <a:r>
              <a:rPr b="1" lang="en" sz="1400"/>
              <a:t>how </a:t>
            </a:r>
            <a:r>
              <a:rPr lang="en" sz="1400"/>
              <a:t>should such connections be fostered?</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74" name="Google Shape;74;p15"/>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ph idx="1" type="body"/>
          </p:nvPr>
        </p:nvSpPr>
        <p:spPr>
          <a:xfrm>
            <a:off x="7362275" y="2236050"/>
            <a:ext cx="1668300" cy="11496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a:pPr>
            <a:r>
              <a:rPr b="1" lang="en">
                <a:solidFill>
                  <a:srgbClr val="222222"/>
                </a:solidFill>
              </a:rPr>
              <a:t>Problem</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Framing</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idx="1" type="body"/>
          </p:nvPr>
        </p:nvSpPr>
        <p:spPr>
          <a:xfrm>
            <a:off x="134625" y="394851"/>
            <a:ext cx="2840100" cy="3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a:t>
            </a:r>
            <a:r>
              <a:rPr b="1" lang="en" sz="1400"/>
              <a:t>student</a:t>
            </a:r>
            <a:r>
              <a:rPr lang="en" sz="1400"/>
              <a:t> </a:t>
            </a:r>
            <a:r>
              <a:rPr b="1" lang="en" sz="1400"/>
              <a:t>clubs</a:t>
            </a:r>
            <a:r>
              <a:rPr lang="en" sz="1400"/>
              <a:t> section displays all the matched clubs that students can apply to join to.</a:t>
            </a:r>
            <a:endParaRPr sz="1400"/>
          </a:p>
          <a:p>
            <a:pPr indent="0" lvl="0" marL="0" rtl="0" algn="l">
              <a:spcBef>
                <a:spcPts val="1600"/>
              </a:spcBef>
              <a:spcAft>
                <a:spcPts val="0"/>
              </a:spcAft>
              <a:buNone/>
            </a:pPr>
            <a:r>
              <a:rPr lang="en" sz="1400"/>
              <a:t>Even though helping students find clubs was not in the design prompt, I decided to include this feature because it also allows students to connect more naturally.</a:t>
            </a:r>
            <a:endParaRPr sz="1400"/>
          </a:p>
          <a:p>
            <a:pPr indent="0" lvl="0" marL="0" rtl="0" algn="l">
              <a:spcBef>
                <a:spcPts val="1600"/>
              </a:spcBef>
              <a:spcAft>
                <a:spcPts val="0"/>
              </a:spcAft>
              <a:buNone/>
            </a:pPr>
            <a:r>
              <a:rPr lang="en" sz="1400"/>
              <a:t>Also, user research showed that most of the “mentors” interacted with their “mentees” through student clubs and organizations.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327" name="Google Shape;327;p42"/>
          <p:cNvSpPr txBox="1"/>
          <p:nvPr>
            <p:ph idx="1" type="body"/>
          </p:nvPr>
        </p:nvSpPr>
        <p:spPr>
          <a:xfrm>
            <a:off x="533400" y="4453100"/>
            <a:ext cx="8412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Mentors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328" name="Google Shape;328;p42"/>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2"/>
          <p:cNvSpPr/>
          <p:nvPr/>
        </p:nvSpPr>
        <p:spPr>
          <a:xfrm>
            <a:off x="1538000"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2"/>
          <p:cNvSpPr txBox="1"/>
          <p:nvPr>
            <p:ph idx="1" type="body"/>
          </p:nvPr>
        </p:nvSpPr>
        <p:spPr>
          <a:xfrm>
            <a:off x="1677300" y="4453100"/>
            <a:ext cx="6813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Clubs</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31" name="Google Shape;331;p42"/>
          <p:cNvPicPr preferRelativeResize="0"/>
          <p:nvPr/>
        </p:nvPicPr>
        <p:blipFill>
          <a:blip r:embed="rId3">
            <a:alphaModFix/>
          </a:blip>
          <a:stretch>
            <a:fillRect/>
          </a:stretch>
        </p:blipFill>
        <p:spPr>
          <a:xfrm>
            <a:off x="3204075" y="884525"/>
            <a:ext cx="1707825" cy="3036125"/>
          </a:xfrm>
          <a:prstGeom prst="rect">
            <a:avLst/>
          </a:prstGeom>
          <a:noFill/>
          <a:ln>
            <a:noFill/>
          </a:ln>
        </p:spPr>
      </p:pic>
      <p:pic>
        <p:nvPicPr>
          <p:cNvPr id="332" name="Google Shape;332;p42"/>
          <p:cNvPicPr preferRelativeResize="0"/>
          <p:nvPr/>
        </p:nvPicPr>
        <p:blipFill>
          <a:blip r:embed="rId4">
            <a:alphaModFix/>
          </a:blip>
          <a:stretch>
            <a:fillRect/>
          </a:stretch>
        </p:blipFill>
        <p:spPr>
          <a:xfrm>
            <a:off x="5141250" y="884525"/>
            <a:ext cx="1707825" cy="3036138"/>
          </a:xfrm>
          <a:prstGeom prst="rect">
            <a:avLst/>
          </a:prstGeom>
          <a:noFill/>
          <a:ln>
            <a:noFill/>
          </a:ln>
        </p:spPr>
      </p:pic>
      <p:pic>
        <p:nvPicPr>
          <p:cNvPr id="333" name="Google Shape;333;p42"/>
          <p:cNvPicPr preferRelativeResize="0"/>
          <p:nvPr/>
        </p:nvPicPr>
        <p:blipFill>
          <a:blip r:embed="rId5">
            <a:alphaModFix/>
          </a:blip>
          <a:stretch>
            <a:fillRect/>
          </a:stretch>
        </p:blipFill>
        <p:spPr>
          <a:xfrm>
            <a:off x="7078425" y="884528"/>
            <a:ext cx="1707825" cy="303614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idx="1" type="body"/>
          </p:nvPr>
        </p:nvSpPr>
        <p:spPr>
          <a:xfrm>
            <a:off x="533400" y="4453100"/>
            <a:ext cx="8412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Mentors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339" name="Google Shape;339;p43"/>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3"/>
          <p:cNvSpPr/>
          <p:nvPr/>
        </p:nvSpPr>
        <p:spPr>
          <a:xfrm>
            <a:off x="1538000"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txBox="1"/>
          <p:nvPr>
            <p:ph idx="1" type="body"/>
          </p:nvPr>
        </p:nvSpPr>
        <p:spPr>
          <a:xfrm>
            <a:off x="1677300" y="4453100"/>
            <a:ext cx="6813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Clubs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342" name="Google Shape;342;p43"/>
          <p:cNvSpPr/>
          <p:nvPr/>
        </p:nvSpPr>
        <p:spPr>
          <a:xfrm>
            <a:off x="254652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3"/>
          <p:cNvSpPr txBox="1"/>
          <p:nvPr>
            <p:ph idx="1" type="body"/>
          </p:nvPr>
        </p:nvSpPr>
        <p:spPr>
          <a:xfrm>
            <a:off x="2546525" y="4453100"/>
            <a:ext cx="920100" cy="4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Events</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344" name="Google Shape;344;p43"/>
          <p:cNvSpPr txBox="1"/>
          <p:nvPr>
            <p:ph idx="1" type="body"/>
          </p:nvPr>
        </p:nvSpPr>
        <p:spPr>
          <a:xfrm>
            <a:off x="134625" y="949800"/>
            <a:ext cx="2840100" cy="31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a:t>
            </a:r>
            <a:r>
              <a:rPr b="1" lang="en" sz="1400"/>
              <a:t>upcoming</a:t>
            </a:r>
            <a:r>
              <a:rPr lang="en" sz="1400"/>
              <a:t> </a:t>
            </a:r>
            <a:r>
              <a:rPr b="1" lang="en" sz="1400"/>
              <a:t>events</a:t>
            </a:r>
            <a:r>
              <a:rPr lang="en" sz="1400"/>
              <a:t> section displays all the matched events that students can RSVP or add to their calendar to not forget to attend.</a:t>
            </a:r>
            <a:endParaRPr sz="1400"/>
          </a:p>
          <a:p>
            <a:pPr indent="0" lvl="0" marL="0" rtl="0" algn="l">
              <a:spcBef>
                <a:spcPts val="1600"/>
              </a:spcBef>
              <a:spcAft>
                <a:spcPts val="0"/>
              </a:spcAft>
              <a:buNone/>
            </a:pPr>
            <a:r>
              <a:rPr lang="en" sz="1400"/>
              <a:t>Helping students find events similarly was not part of the design prompt, however I added it as a feature because it provides one more way of connecting naturally with other students.</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45" name="Google Shape;345;p43"/>
          <p:cNvPicPr preferRelativeResize="0"/>
          <p:nvPr/>
        </p:nvPicPr>
        <p:blipFill>
          <a:blip r:embed="rId3">
            <a:alphaModFix/>
          </a:blip>
          <a:stretch>
            <a:fillRect/>
          </a:stretch>
        </p:blipFill>
        <p:spPr>
          <a:xfrm>
            <a:off x="3466625" y="1053688"/>
            <a:ext cx="1707825" cy="3036133"/>
          </a:xfrm>
          <a:prstGeom prst="rect">
            <a:avLst/>
          </a:prstGeom>
          <a:noFill/>
          <a:ln>
            <a:noFill/>
          </a:ln>
        </p:spPr>
      </p:pic>
      <p:pic>
        <p:nvPicPr>
          <p:cNvPr id="346" name="Google Shape;346;p43"/>
          <p:cNvPicPr preferRelativeResize="0"/>
          <p:nvPr/>
        </p:nvPicPr>
        <p:blipFill>
          <a:blip r:embed="rId4">
            <a:alphaModFix/>
          </a:blip>
          <a:stretch>
            <a:fillRect/>
          </a:stretch>
        </p:blipFill>
        <p:spPr>
          <a:xfrm>
            <a:off x="5326850" y="1053711"/>
            <a:ext cx="1707825" cy="3036104"/>
          </a:xfrm>
          <a:prstGeom prst="rect">
            <a:avLst/>
          </a:prstGeom>
          <a:noFill/>
          <a:ln>
            <a:noFill/>
          </a:ln>
        </p:spPr>
      </p:pic>
      <p:pic>
        <p:nvPicPr>
          <p:cNvPr id="347" name="Google Shape;347;p43"/>
          <p:cNvPicPr preferRelativeResize="0"/>
          <p:nvPr/>
        </p:nvPicPr>
        <p:blipFill>
          <a:blip r:embed="rId5">
            <a:alphaModFix/>
          </a:blip>
          <a:stretch>
            <a:fillRect/>
          </a:stretch>
        </p:blipFill>
        <p:spPr>
          <a:xfrm>
            <a:off x="7187075" y="1053675"/>
            <a:ext cx="1707825" cy="30361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idx="1" type="body"/>
          </p:nvPr>
        </p:nvSpPr>
        <p:spPr>
          <a:xfrm>
            <a:off x="174575" y="1523999"/>
            <a:ext cx="2840100" cy="20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Finally, </a:t>
            </a:r>
            <a:r>
              <a:rPr b="1" lang="en" sz="1400"/>
              <a:t>“mentees” </a:t>
            </a:r>
            <a:r>
              <a:rPr lang="en" sz="1400"/>
              <a:t>can access their profile page by clicking the icon in the upper right corner in any page of the three sections.</a:t>
            </a:r>
            <a:endParaRPr sz="1400"/>
          </a:p>
          <a:p>
            <a:pPr indent="0" lvl="0" marL="0" rtl="0" algn="l">
              <a:spcBef>
                <a:spcPts val="1600"/>
              </a:spcBef>
              <a:spcAft>
                <a:spcPts val="0"/>
              </a:spcAft>
              <a:buNone/>
            </a:pPr>
            <a:r>
              <a:rPr lang="en" sz="1400"/>
              <a:t>In their profile page, students can change their major, interests, or logout from the application.</a:t>
            </a:r>
            <a:r>
              <a:rPr lang="en" sz="1400"/>
              <a:t>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53" name="Google Shape;353;p44"/>
          <p:cNvPicPr preferRelativeResize="0"/>
          <p:nvPr/>
        </p:nvPicPr>
        <p:blipFill>
          <a:blip r:embed="rId3">
            <a:alphaModFix/>
          </a:blip>
          <a:stretch>
            <a:fillRect/>
          </a:stretch>
        </p:blipFill>
        <p:spPr>
          <a:xfrm>
            <a:off x="3279525" y="387825"/>
            <a:ext cx="2456925" cy="4367850"/>
          </a:xfrm>
          <a:prstGeom prst="rect">
            <a:avLst/>
          </a:prstGeom>
          <a:noFill/>
          <a:ln>
            <a:noFill/>
          </a:ln>
        </p:spPr>
      </p:pic>
      <p:pic>
        <p:nvPicPr>
          <p:cNvPr id="354" name="Google Shape;354;p44"/>
          <p:cNvPicPr preferRelativeResize="0"/>
          <p:nvPr/>
        </p:nvPicPr>
        <p:blipFill>
          <a:blip r:embed="rId4">
            <a:alphaModFix/>
          </a:blip>
          <a:stretch>
            <a:fillRect/>
          </a:stretch>
        </p:blipFill>
        <p:spPr>
          <a:xfrm>
            <a:off x="6001299" y="387825"/>
            <a:ext cx="2456925" cy="43678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idx="1" type="body"/>
          </p:nvPr>
        </p:nvSpPr>
        <p:spPr>
          <a:xfrm>
            <a:off x="134625" y="265500"/>
            <a:ext cx="2840100" cy="46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“Mentors”</a:t>
            </a:r>
            <a:r>
              <a:rPr lang="en" sz="1400"/>
              <a:t> also login with their university account. The application also detects their major and asks them to confirm it.</a:t>
            </a:r>
            <a:endParaRPr sz="1400"/>
          </a:p>
          <a:p>
            <a:pPr indent="0" lvl="0" marL="0" rtl="0" algn="l">
              <a:spcBef>
                <a:spcPts val="1600"/>
              </a:spcBef>
              <a:spcAft>
                <a:spcPts val="0"/>
              </a:spcAft>
              <a:buNone/>
            </a:pPr>
            <a:r>
              <a:rPr lang="en" sz="1400"/>
              <a:t>The app automatically detects the year that the student is in and if the student is in their 3rd year or higher, it asks them if they want to be listed as a mentor.</a:t>
            </a:r>
            <a:endParaRPr sz="1400"/>
          </a:p>
          <a:p>
            <a:pPr indent="0" lvl="0" marL="0" rtl="0" algn="l">
              <a:spcBef>
                <a:spcPts val="1600"/>
              </a:spcBef>
              <a:spcAft>
                <a:spcPts val="0"/>
              </a:spcAft>
              <a:buNone/>
            </a:pPr>
            <a:r>
              <a:rPr lang="en" sz="1400"/>
              <a:t>Similar process applies to students who have been mentees before their 3rd year in college, where the app asks them if they want to be a mentor once they reach that stage.</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60" name="Google Shape;360;p45"/>
          <p:cNvPicPr preferRelativeResize="0"/>
          <p:nvPr/>
        </p:nvPicPr>
        <p:blipFill>
          <a:blip r:embed="rId3">
            <a:alphaModFix/>
          </a:blip>
          <a:stretch>
            <a:fillRect/>
          </a:stretch>
        </p:blipFill>
        <p:spPr>
          <a:xfrm>
            <a:off x="2974734" y="896300"/>
            <a:ext cx="1884875" cy="3350910"/>
          </a:xfrm>
          <a:prstGeom prst="rect">
            <a:avLst/>
          </a:prstGeom>
          <a:noFill/>
          <a:ln>
            <a:noFill/>
          </a:ln>
        </p:spPr>
      </p:pic>
      <p:pic>
        <p:nvPicPr>
          <p:cNvPr id="361" name="Google Shape;361;p45"/>
          <p:cNvPicPr preferRelativeResize="0"/>
          <p:nvPr/>
        </p:nvPicPr>
        <p:blipFill>
          <a:blip r:embed="rId4">
            <a:alphaModFix/>
          </a:blip>
          <a:stretch>
            <a:fillRect/>
          </a:stretch>
        </p:blipFill>
        <p:spPr>
          <a:xfrm>
            <a:off x="4985050" y="896313"/>
            <a:ext cx="1884875" cy="3350874"/>
          </a:xfrm>
          <a:prstGeom prst="rect">
            <a:avLst/>
          </a:prstGeom>
          <a:noFill/>
          <a:ln>
            <a:noFill/>
          </a:ln>
        </p:spPr>
      </p:pic>
      <p:pic>
        <p:nvPicPr>
          <p:cNvPr id="362" name="Google Shape;362;p45"/>
          <p:cNvPicPr preferRelativeResize="0"/>
          <p:nvPr/>
        </p:nvPicPr>
        <p:blipFill>
          <a:blip r:embed="rId5">
            <a:alphaModFix/>
          </a:blip>
          <a:stretch>
            <a:fillRect/>
          </a:stretch>
        </p:blipFill>
        <p:spPr>
          <a:xfrm>
            <a:off x="6995372" y="896300"/>
            <a:ext cx="1884875" cy="335091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idx="1" type="body"/>
          </p:nvPr>
        </p:nvSpPr>
        <p:spPr>
          <a:xfrm>
            <a:off x="248075" y="1131450"/>
            <a:ext cx="2840100" cy="28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As more experienced students are more likely to be familiar with student clubs and belong to some already, the app does not match them with clubs.</a:t>
            </a:r>
            <a:endParaRPr sz="1400"/>
          </a:p>
          <a:p>
            <a:pPr indent="0" lvl="0" marL="0" rtl="0" algn="l">
              <a:spcBef>
                <a:spcPts val="1600"/>
              </a:spcBef>
              <a:spcAft>
                <a:spcPts val="0"/>
              </a:spcAft>
              <a:buNone/>
            </a:pPr>
            <a:r>
              <a:rPr lang="en" sz="1400"/>
              <a:t>For </a:t>
            </a:r>
            <a:r>
              <a:rPr b="1" lang="en" sz="1400"/>
              <a:t>mentors</a:t>
            </a:r>
            <a:r>
              <a:rPr lang="en" sz="1400"/>
              <a:t>, the app simply confirms the clubs that the student belongs to in order to use that information for matching with mentees.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68" name="Google Shape;368;p46"/>
          <p:cNvPicPr preferRelativeResize="0"/>
          <p:nvPr/>
        </p:nvPicPr>
        <p:blipFill>
          <a:blip r:embed="rId3">
            <a:alphaModFix/>
          </a:blip>
          <a:stretch>
            <a:fillRect/>
          </a:stretch>
        </p:blipFill>
        <p:spPr>
          <a:xfrm>
            <a:off x="3403900" y="494975"/>
            <a:ext cx="2336375" cy="4153550"/>
          </a:xfrm>
          <a:prstGeom prst="rect">
            <a:avLst/>
          </a:prstGeom>
          <a:noFill/>
          <a:ln>
            <a:noFill/>
          </a:ln>
        </p:spPr>
      </p:pic>
      <p:pic>
        <p:nvPicPr>
          <p:cNvPr id="369" name="Google Shape;369;p46"/>
          <p:cNvPicPr preferRelativeResize="0"/>
          <p:nvPr/>
        </p:nvPicPr>
        <p:blipFill>
          <a:blip r:embed="rId4">
            <a:alphaModFix/>
          </a:blip>
          <a:stretch>
            <a:fillRect/>
          </a:stretch>
        </p:blipFill>
        <p:spPr>
          <a:xfrm>
            <a:off x="5950849" y="494975"/>
            <a:ext cx="2336375" cy="415354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7"/>
          <p:cNvSpPr txBox="1"/>
          <p:nvPr>
            <p:ph idx="1" type="body"/>
          </p:nvPr>
        </p:nvSpPr>
        <p:spPr>
          <a:xfrm>
            <a:off x="248075" y="2087550"/>
            <a:ext cx="2840100" cy="9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Similar to mentees</a:t>
            </a:r>
            <a:r>
              <a:rPr b="1" lang="en" sz="1400"/>
              <a:t>, mentors </a:t>
            </a:r>
            <a:r>
              <a:rPr lang="en" sz="1400"/>
              <a:t>also choose their interests to help the app with matching.</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75" name="Google Shape;375;p47"/>
          <p:cNvPicPr preferRelativeResize="0"/>
          <p:nvPr/>
        </p:nvPicPr>
        <p:blipFill>
          <a:blip r:embed="rId3">
            <a:alphaModFix/>
          </a:blip>
          <a:stretch>
            <a:fillRect/>
          </a:stretch>
        </p:blipFill>
        <p:spPr>
          <a:xfrm>
            <a:off x="4526425" y="152400"/>
            <a:ext cx="2721769"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ph idx="1" type="body"/>
          </p:nvPr>
        </p:nvSpPr>
        <p:spPr>
          <a:xfrm>
            <a:off x="260675" y="481338"/>
            <a:ext cx="2575800" cy="37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After the setup, the new</a:t>
            </a:r>
            <a:r>
              <a:rPr b="1" lang="en" sz="1400"/>
              <a:t> mentor </a:t>
            </a:r>
            <a:r>
              <a:rPr lang="en" sz="1400"/>
              <a:t>is automatically added to the mentor list. Once a mentee asks the student to mentor them, the app notifies the mentor.</a:t>
            </a:r>
            <a:endParaRPr sz="1400"/>
          </a:p>
          <a:p>
            <a:pPr indent="0" lvl="0" marL="0" rtl="0" algn="l">
              <a:spcBef>
                <a:spcPts val="1600"/>
              </a:spcBef>
              <a:spcAft>
                <a:spcPts val="0"/>
              </a:spcAft>
              <a:buNone/>
            </a:pPr>
            <a:r>
              <a:rPr lang="en" sz="1400"/>
              <a:t>The mentor can then approve or decline the application based on their availability. </a:t>
            </a:r>
            <a:endParaRPr sz="1400"/>
          </a:p>
          <a:p>
            <a:pPr indent="0" lvl="0" marL="0" rtl="0" algn="l">
              <a:spcBef>
                <a:spcPts val="1600"/>
              </a:spcBef>
              <a:spcAft>
                <a:spcPts val="0"/>
              </a:spcAft>
              <a:buNone/>
            </a:pPr>
            <a:r>
              <a:rPr lang="en" sz="1400"/>
              <a:t>If the mentor chooses to decline the application, they have to provide reasons for doing so.</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81" name="Google Shape;381;p48"/>
          <p:cNvPicPr preferRelativeResize="0"/>
          <p:nvPr/>
        </p:nvPicPr>
        <p:blipFill>
          <a:blip r:embed="rId3">
            <a:alphaModFix/>
          </a:blip>
          <a:stretch>
            <a:fillRect/>
          </a:stretch>
        </p:blipFill>
        <p:spPr>
          <a:xfrm>
            <a:off x="2887925" y="672438"/>
            <a:ext cx="1878550" cy="3339626"/>
          </a:xfrm>
          <a:prstGeom prst="rect">
            <a:avLst/>
          </a:prstGeom>
          <a:noFill/>
          <a:ln>
            <a:noFill/>
          </a:ln>
        </p:spPr>
      </p:pic>
      <p:pic>
        <p:nvPicPr>
          <p:cNvPr id="382" name="Google Shape;382;p48"/>
          <p:cNvPicPr preferRelativeResize="0"/>
          <p:nvPr/>
        </p:nvPicPr>
        <p:blipFill>
          <a:blip r:embed="rId4">
            <a:alphaModFix/>
          </a:blip>
          <a:stretch>
            <a:fillRect/>
          </a:stretch>
        </p:blipFill>
        <p:spPr>
          <a:xfrm>
            <a:off x="4929711" y="672438"/>
            <a:ext cx="1878550" cy="3339637"/>
          </a:xfrm>
          <a:prstGeom prst="rect">
            <a:avLst/>
          </a:prstGeom>
          <a:noFill/>
          <a:ln>
            <a:noFill/>
          </a:ln>
        </p:spPr>
      </p:pic>
      <p:pic>
        <p:nvPicPr>
          <p:cNvPr id="383" name="Google Shape;383;p48"/>
          <p:cNvPicPr preferRelativeResize="0"/>
          <p:nvPr/>
        </p:nvPicPr>
        <p:blipFill>
          <a:blip r:embed="rId5">
            <a:alphaModFix/>
          </a:blip>
          <a:stretch>
            <a:fillRect/>
          </a:stretch>
        </p:blipFill>
        <p:spPr>
          <a:xfrm>
            <a:off x="6971475" y="672425"/>
            <a:ext cx="1878550" cy="33396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9"/>
          <p:cNvSpPr txBox="1"/>
          <p:nvPr>
            <p:ph idx="1" type="body"/>
          </p:nvPr>
        </p:nvSpPr>
        <p:spPr>
          <a:xfrm>
            <a:off x="260675" y="1759941"/>
            <a:ext cx="2575800" cy="11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If approved, students can interact with each other through private messaging for their convenience.</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89" name="Google Shape;389;p49"/>
          <p:cNvPicPr preferRelativeResize="0"/>
          <p:nvPr/>
        </p:nvPicPr>
        <p:blipFill>
          <a:blip r:embed="rId3">
            <a:alphaModFix/>
          </a:blip>
          <a:stretch>
            <a:fillRect/>
          </a:stretch>
        </p:blipFill>
        <p:spPr>
          <a:xfrm>
            <a:off x="3190575" y="236500"/>
            <a:ext cx="2368950" cy="4211475"/>
          </a:xfrm>
          <a:prstGeom prst="rect">
            <a:avLst/>
          </a:prstGeom>
          <a:noFill/>
          <a:ln>
            <a:noFill/>
          </a:ln>
        </p:spPr>
      </p:pic>
      <p:pic>
        <p:nvPicPr>
          <p:cNvPr id="390" name="Google Shape;390;p49"/>
          <p:cNvPicPr preferRelativeResize="0"/>
          <p:nvPr/>
        </p:nvPicPr>
        <p:blipFill>
          <a:blip r:embed="rId4">
            <a:alphaModFix/>
          </a:blip>
          <a:stretch>
            <a:fillRect/>
          </a:stretch>
        </p:blipFill>
        <p:spPr>
          <a:xfrm>
            <a:off x="5787424" y="236525"/>
            <a:ext cx="2368950" cy="421145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txBox="1"/>
          <p:nvPr>
            <p:ph idx="1" type="body"/>
          </p:nvPr>
        </p:nvSpPr>
        <p:spPr>
          <a:xfrm>
            <a:off x="248075" y="2087550"/>
            <a:ext cx="2840100" cy="11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Similar to mentees, </a:t>
            </a:r>
            <a:r>
              <a:rPr b="1" lang="en" sz="1400"/>
              <a:t>mentors</a:t>
            </a:r>
            <a:r>
              <a:rPr lang="en" sz="1400"/>
              <a:t> can also access their profile page if they want to change their major, interests, or logout.</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96" name="Google Shape;396;p50"/>
          <p:cNvPicPr preferRelativeResize="0"/>
          <p:nvPr/>
        </p:nvPicPr>
        <p:blipFill>
          <a:blip r:embed="rId3">
            <a:alphaModFix/>
          </a:blip>
          <a:stretch>
            <a:fillRect/>
          </a:stretch>
        </p:blipFill>
        <p:spPr>
          <a:xfrm>
            <a:off x="6165300" y="387775"/>
            <a:ext cx="2368950" cy="4211458"/>
          </a:xfrm>
          <a:prstGeom prst="rect">
            <a:avLst/>
          </a:prstGeom>
          <a:noFill/>
          <a:ln>
            <a:noFill/>
          </a:ln>
        </p:spPr>
      </p:pic>
      <p:pic>
        <p:nvPicPr>
          <p:cNvPr id="397" name="Google Shape;397;p50"/>
          <p:cNvPicPr preferRelativeResize="0"/>
          <p:nvPr/>
        </p:nvPicPr>
        <p:blipFill>
          <a:blip r:embed="rId4">
            <a:alphaModFix/>
          </a:blip>
          <a:stretch>
            <a:fillRect/>
          </a:stretch>
        </p:blipFill>
        <p:spPr>
          <a:xfrm>
            <a:off x="3467925" y="387775"/>
            <a:ext cx="2368950" cy="4211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1"/>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txBox="1"/>
          <p:nvPr>
            <p:ph type="title"/>
          </p:nvPr>
        </p:nvSpPr>
        <p:spPr>
          <a:xfrm>
            <a:off x="444600" y="181890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Prototype</a:t>
            </a:r>
            <a:endParaRPr sz="3600"/>
          </a:p>
          <a:p>
            <a:pPr indent="0" lvl="0" marL="0" rtl="0" algn="l">
              <a:spcBef>
                <a:spcPts val="0"/>
              </a:spcBef>
              <a:spcAft>
                <a:spcPts val="0"/>
              </a:spcAft>
              <a:buNone/>
            </a:pPr>
            <a:r>
              <a:t/>
            </a:r>
            <a:endParaRPr sz="3600"/>
          </a:p>
        </p:txBody>
      </p:sp>
      <p:sp>
        <p:nvSpPr>
          <p:cNvPr id="404" name="Google Shape;404;p51"/>
          <p:cNvSpPr txBox="1"/>
          <p:nvPr>
            <p:ph idx="1" type="body"/>
          </p:nvPr>
        </p:nvSpPr>
        <p:spPr>
          <a:xfrm>
            <a:off x="7249500" y="1818900"/>
            <a:ext cx="1953900" cy="1505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3"/>
            </a:pPr>
            <a:r>
              <a:rPr b="1" lang="en">
                <a:solidFill>
                  <a:srgbClr val="222222"/>
                </a:solidFill>
              </a:rPr>
              <a:t>Design</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Prototype</a:t>
            </a:r>
            <a:endParaRPr sz="1200">
              <a:solidFill>
                <a:srgbClr val="222222"/>
              </a:solidFill>
              <a:latin typeface="Roboto Light"/>
              <a:ea typeface="Roboto Light"/>
              <a:cs typeface="Roboto Light"/>
              <a:sym typeface="Roboto Light"/>
            </a:endParaRPr>
          </a:p>
        </p:txBody>
      </p:sp>
      <p:sp>
        <p:nvSpPr>
          <p:cNvPr id="405" name="Google Shape;405;p51"/>
          <p:cNvSpPr txBox="1"/>
          <p:nvPr>
            <p:ph idx="1" type="body"/>
          </p:nvPr>
        </p:nvSpPr>
        <p:spPr>
          <a:xfrm>
            <a:off x="444600" y="2490300"/>
            <a:ext cx="6716100" cy="12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final design was done, it was time to run some quick evaluation testings to make sure the usability of the app was appropriate. Thus, I build a prototype using Principle for Mac.</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451475" y="112170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Problem Framing</a:t>
            </a:r>
            <a:endParaRPr sz="3600"/>
          </a:p>
        </p:txBody>
      </p:sp>
      <p:sp>
        <p:nvSpPr>
          <p:cNvPr id="81" name="Google Shape;81;p16"/>
          <p:cNvSpPr txBox="1"/>
          <p:nvPr>
            <p:ph idx="1" type="body"/>
          </p:nvPr>
        </p:nvSpPr>
        <p:spPr>
          <a:xfrm>
            <a:off x="451475" y="892200"/>
            <a:ext cx="6582900" cy="40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82" name="Google Shape;82;p16"/>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idx="1" type="body"/>
          </p:nvPr>
        </p:nvSpPr>
        <p:spPr>
          <a:xfrm>
            <a:off x="7362275" y="2236050"/>
            <a:ext cx="1668300" cy="6714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a:pPr>
            <a:r>
              <a:rPr b="1" lang="en">
                <a:solidFill>
                  <a:srgbClr val="222222"/>
                </a:solidFill>
              </a:rPr>
              <a:t>Problem</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Framing</a:t>
            </a:r>
            <a:endParaRPr sz="1200">
              <a:solidFill>
                <a:srgbClr val="222222"/>
              </a:solidFill>
              <a:latin typeface="Roboto Light"/>
              <a:ea typeface="Roboto Light"/>
              <a:cs typeface="Roboto Light"/>
              <a:sym typeface="Roboto Light"/>
            </a:endParaRPr>
          </a:p>
        </p:txBody>
      </p:sp>
      <p:sp>
        <p:nvSpPr>
          <p:cNvPr id="84" name="Google Shape;84;p16"/>
          <p:cNvSpPr txBox="1"/>
          <p:nvPr>
            <p:ph idx="1" type="body"/>
          </p:nvPr>
        </p:nvSpPr>
        <p:spPr>
          <a:xfrm>
            <a:off x="451475" y="1793100"/>
            <a:ext cx="6582900" cy="23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problem then essentially boils down to two main concerns:</a:t>
            </a:r>
            <a:endParaRPr sz="1400"/>
          </a:p>
          <a:p>
            <a:pPr indent="-317500" lvl="0" marL="457200" rtl="0" algn="l">
              <a:spcBef>
                <a:spcPts val="1600"/>
              </a:spcBef>
              <a:spcAft>
                <a:spcPts val="0"/>
              </a:spcAft>
              <a:buSzPts val="1400"/>
              <a:buChar char="●"/>
            </a:pPr>
            <a:r>
              <a:rPr lang="en" sz="1400"/>
              <a:t>If new students choose to not use the available resources, how do we motivate them to connect with their more experienced peers?</a:t>
            </a:r>
            <a:endParaRPr sz="1400"/>
          </a:p>
          <a:p>
            <a:pPr indent="-317500" lvl="0" marL="457200" rtl="0" algn="l">
              <a:spcBef>
                <a:spcPts val="0"/>
              </a:spcBef>
              <a:spcAft>
                <a:spcPts val="0"/>
              </a:spcAft>
              <a:buSzPts val="1400"/>
              <a:buChar char="●"/>
            </a:pPr>
            <a:r>
              <a:rPr lang="en" sz="1400"/>
              <a:t>As there are no obvious benefits of mentoring a new student, how do we encourage and promote mentorship idea to the experienced students?</a:t>
            </a:r>
            <a:endParaRPr sz="1400"/>
          </a:p>
          <a:p>
            <a:pPr indent="0" lvl="0" marL="0" rtl="0" algn="l">
              <a:spcBef>
                <a:spcPts val="1600"/>
              </a:spcBef>
              <a:spcAft>
                <a:spcPts val="0"/>
              </a:spcAft>
              <a:buNone/>
            </a:pPr>
            <a:r>
              <a:rPr lang="en" sz="1400"/>
              <a:t>To investigate these further, I have conducted some research in the forms of  </a:t>
            </a:r>
            <a:r>
              <a:rPr b="1" lang="en" sz="1400"/>
              <a:t>brainstorming session</a:t>
            </a:r>
            <a:r>
              <a:rPr lang="en" sz="1400"/>
              <a:t>, </a:t>
            </a:r>
            <a:r>
              <a:rPr b="1" lang="en" sz="1400"/>
              <a:t>competitive analysis</a:t>
            </a:r>
            <a:r>
              <a:rPr lang="en" sz="1400"/>
              <a:t>, and </a:t>
            </a:r>
            <a:r>
              <a:rPr b="1" lang="en" sz="1400"/>
              <a:t>user research</a:t>
            </a:r>
            <a:r>
              <a:rPr lang="en" sz="1400"/>
              <a:t>.</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2" title="mentee prototype">
            <a:hlinkClick r:id="rId3"/>
          </p:cNvPr>
          <p:cNvPicPr preferRelativeResize="0"/>
          <p:nvPr/>
        </p:nvPicPr>
        <p:blipFill>
          <a:blip r:embed="rId4">
            <a:alphaModFix/>
          </a:blip>
          <a:stretch>
            <a:fillRect/>
          </a:stretch>
        </p:blipFill>
        <p:spPr>
          <a:xfrm>
            <a:off x="487925" y="1091025"/>
            <a:ext cx="3948575" cy="2961425"/>
          </a:xfrm>
          <a:prstGeom prst="rect">
            <a:avLst/>
          </a:prstGeom>
          <a:noFill/>
          <a:ln>
            <a:noFill/>
          </a:ln>
        </p:spPr>
      </p:pic>
      <p:pic>
        <p:nvPicPr>
          <p:cNvPr id="411" name="Google Shape;411;p52" title="mentor prototype">
            <a:hlinkClick r:id="rId5"/>
          </p:cNvPr>
          <p:cNvPicPr preferRelativeResize="0"/>
          <p:nvPr/>
        </p:nvPicPr>
        <p:blipFill>
          <a:blip r:embed="rId6">
            <a:alphaModFix/>
          </a:blip>
          <a:stretch>
            <a:fillRect/>
          </a:stretch>
        </p:blipFill>
        <p:spPr>
          <a:xfrm>
            <a:off x="4707500" y="1091025"/>
            <a:ext cx="3948575" cy="2961431"/>
          </a:xfrm>
          <a:prstGeom prst="rect">
            <a:avLst/>
          </a:prstGeom>
          <a:noFill/>
          <a:ln>
            <a:noFill/>
          </a:ln>
        </p:spPr>
      </p:pic>
      <p:sp>
        <p:nvSpPr>
          <p:cNvPr id="412" name="Google Shape;412;p52"/>
          <p:cNvSpPr txBox="1"/>
          <p:nvPr/>
        </p:nvSpPr>
        <p:spPr>
          <a:xfrm>
            <a:off x="1119563" y="4273650"/>
            <a:ext cx="26853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7"/>
              </a:rPr>
              <a:t>https://youtu.be/OcIYrm6FVCg</a:t>
            </a:r>
            <a:r>
              <a:rPr lang="en">
                <a:latin typeface="Roboto"/>
                <a:ea typeface="Roboto"/>
                <a:cs typeface="Roboto"/>
                <a:sym typeface="Roboto"/>
              </a:rPr>
              <a:t> </a:t>
            </a:r>
            <a:endParaRPr>
              <a:latin typeface="Roboto"/>
              <a:ea typeface="Roboto"/>
              <a:cs typeface="Roboto"/>
              <a:sym typeface="Roboto"/>
            </a:endParaRPr>
          </a:p>
        </p:txBody>
      </p:sp>
      <p:sp>
        <p:nvSpPr>
          <p:cNvPr id="413" name="Google Shape;413;p52"/>
          <p:cNvSpPr txBox="1"/>
          <p:nvPr/>
        </p:nvSpPr>
        <p:spPr>
          <a:xfrm>
            <a:off x="5339138" y="4273650"/>
            <a:ext cx="26853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8"/>
              </a:rPr>
              <a:t>https://youtu.be/PjGH47Tg8aQ</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3"/>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txBox="1"/>
          <p:nvPr>
            <p:ph idx="1" type="body"/>
          </p:nvPr>
        </p:nvSpPr>
        <p:spPr>
          <a:xfrm>
            <a:off x="7332925" y="2348400"/>
            <a:ext cx="1953900" cy="446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4"/>
            </a:pPr>
            <a:r>
              <a:rPr b="1" lang="en">
                <a:solidFill>
                  <a:srgbClr val="222222"/>
                </a:solidFill>
              </a:rPr>
              <a:t>Evaluation</a:t>
            </a:r>
            <a:endParaRPr sz="1200">
              <a:solidFill>
                <a:srgbClr val="222222"/>
              </a:solidFill>
              <a:latin typeface="Roboto Light"/>
              <a:ea typeface="Roboto Light"/>
              <a:cs typeface="Roboto Light"/>
              <a:sym typeface="Roboto Light"/>
            </a:endParaRPr>
          </a:p>
        </p:txBody>
      </p:sp>
      <p:sp>
        <p:nvSpPr>
          <p:cNvPr id="420" name="Google Shape;420;p53"/>
          <p:cNvSpPr txBox="1"/>
          <p:nvPr>
            <p:ph type="title"/>
          </p:nvPr>
        </p:nvSpPr>
        <p:spPr>
          <a:xfrm>
            <a:off x="432000" y="234840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Evaluation</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4"/>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4"/>
          <p:cNvSpPr txBox="1"/>
          <p:nvPr>
            <p:ph idx="1" type="body"/>
          </p:nvPr>
        </p:nvSpPr>
        <p:spPr>
          <a:xfrm>
            <a:off x="7332925" y="2348400"/>
            <a:ext cx="1953900" cy="446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4"/>
            </a:pPr>
            <a:r>
              <a:rPr b="1" lang="en">
                <a:solidFill>
                  <a:srgbClr val="222222"/>
                </a:solidFill>
              </a:rPr>
              <a:t>Evaluation</a:t>
            </a:r>
            <a:endParaRPr sz="1200">
              <a:solidFill>
                <a:srgbClr val="222222"/>
              </a:solidFill>
              <a:latin typeface="Roboto Light"/>
              <a:ea typeface="Roboto Light"/>
              <a:cs typeface="Roboto Light"/>
              <a:sym typeface="Roboto Light"/>
            </a:endParaRPr>
          </a:p>
        </p:txBody>
      </p:sp>
      <p:sp>
        <p:nvSpPr>
          <p:cNvPr id="427" name="Google Shape;427;p54"/>
          <p:cNvSpPr txBox="1"/>
          <p:nvPr>
            <p:ph idx="1" type="body"/>
          </p:nvPr>
        </p:nvSpPr>
        <p:spPr>
          <a:xfrm>
            <a:off x="475525" y="1209600"/>
            <a:ext cx="6716100" cy="27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prototype that I built, I ran some quick usability testing sessions with two users: one “mentee” and one “mentor”.</a:t>
            </a:r>
            <a:endParaRPr/>
          </a:p>
          <a:p>
            <a:pPr indent="0" lvl="0" marL="0" rtl="0" algn="l">
              <a:spcBef>
                <a:spcPts val="1600"/>
              </a:spcBef>
              <a:spcAft>
                <a:spcPts val="0"/>
              </a:spcAft>
              <a:buNone/>
            </a:pPr>
            <a:r>
              <a:rPr lang="en"/>
              <a:t>I gave them some task that an actual user will perform (e.g., apply to a photography club, decline a pending mentee application, and so on)</a:t>
            </a:r>
            <a:endParaRPr/>
          </a:p>
          <a:p>
            <a:pPr indent="0" lvl="0" marL="0" rtl="0" algn="l">
              <a:spcBef>
                <a:spcPts val="1600"/>
              </a:spcBef>
              <a:spcAft>
                <a:spcPts val="0"/>
              </a:spcAft>
              <a:buNone/>
            </a:pPr>
            <a:r>
              <a:rPr lang="en"/>
              <a:t>Both users were able to perform all the tasks and generally found the app to be relatively easy to use.</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5"/>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5"/>
          <p:cNvSpPr txBox="1"/>
          <p:nvPr>
            <p:ph idx="1" type="body"/>
          </p:nvPr>
        </p:nvSpPr>
        <p:spPr>
          <a:xfrm>
            <a:off x="7332925" y="2348400"/>
            <a:ext cx="1953900" cy="446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4"/>
            </a:pPr>
            <a:r>
              <a:rPr b="1" lang="en">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34" name="Google Shape;434;p55"/>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35" name="Google Shape;435;p55"/>
          <p:cNvSpPr txBox="1"/>
          <p:nvPr>
            <p:ph idx="1" type="body"/>
          </p:nvPr>
        </p:nvSpPr>
        <p:spPr>
          <a:xfrm>
            <a:off x="425075" y="1190700"/>
            <a:ext cx="3131100" cy="27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6"/>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6"/>
          <p:cNvSpPr txBox="1"/>
          <p:nvPr>
            <p:ph idx="1" type="body"/>
          </p:nvPr>
        </p:nvSpPr>
        <p:spPr>
          <a:xfrm>
            <a:off x="7332925" y="2348400"/>
            <a:ext cx="1953900" cy="446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4"/>
            </a:pPr>
            <a:r>
              <a:rPr b="1" lang="en">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42" name="Google Shape;442;p56"/>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43" name="Google Shape;443;p56"/>
          <p:cNvSpPr txBox="1"/>
          <p:nvPr>
            <p:ph idx="1" type="body"/>
          </p:nvPr>
        </p:nvSpPr>
        <p:spPr>
          <a:xfrm>
            <a:off x="425075" y="1190700"/>
            <a:ext cx="3131100" cy="27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735"/>
        </a:solidFill>
      </p:bgPr>
    </p:bg>
    <p:spTree>
      <p:nvGrpSpPr>
        <p:cNvPr id="447" name="Shape 447"/>
        <p:cNvGrpSpPr/>
        <p:nvPr/>
      </p:nvGrpSpPr>
      <p:grpSpPr>
        <a:xfrm>
          <a:off x="0" y="0"/>
          <a:ext cx="0" cy="0"/>
          <a:chOff x="0" y="0"/>
          <a:chExt cx="0" cy="0"/>
        </a:xfrm>
      </p:grpSpPr>
      <p:pic>
        <p:nvPicPr>
          <p:cNvPr id="448" name="Google Shape;448;p57"/>
          <p:cNvPicPr preferRelativeResize="0"/>
          <p:nvPr/>
        </p:nvPicPr>
        <p:blipFill>
          <a:blip r:embed="rId3">
            <a:alphaModFix/>
          </a:blip>
          <a:stretch>
            <a:fillRect/>
          </a:stretch>
        </p:blipFill>
        <p:spPr>
          <a:xfrm>
            <a:off x="16613" y="152400"/>
            <a:ext cx="2743740" cy="4838699"/>
          </a:xfrm>
          <a:prstGeom prst="rect">
            <a:avLst/>
          </a:prstGeom>
          <a:noFill/>
          <a:ln>
            <a:noFill/>
          </a:ln>
        </p:spPr>
      </p:pic>
      <p:pic>
        <p:nvPicPr>
          <p:cNvPr id="449" name="Google Shape;449;p57"/>
          <p:cNvPicPr preferRelativeResize="0"/>
          <p:nvPr/>
        </p:nvPicPr>
        <p:blipFill>
          <a:blip r:embed="rId4">
            <a:alphaModFix/>
          </a:blip>
          <a:stretch>
            <a:fillRect/>
          </a:stretch>
        </p:blipFill>
        <p:spPr>
          <a:xfrm>
            <a:off x="2149940" y="152400"/>
            <a:ext cx="2743740" cy="4838699"/>
          </a:xfrm>
          <a:prstGeom prst="rect">
            <a:avLst/>
          </a:prstGeom>
          <a:noFill/>
          <a:ln>
            <a:noFill/>
          </a:ln>
        </p:spPr>
      </p:pic>
      <p:pic>
        <p:nvPicPr>
          <p:cNvPr id="450" name="Google Shape;450;p57"/>
          <p:cNvPicPr preferRelativeResize="0"/>
          <p:nvPr/>
        </p:nvPicPr>
        <p:blipFill>
          <a:blip r:embed="rId5">
            <a:alphaModFix/>
          </a:blip>
          <a:stretch>
            <a:fillRect/>
          </a:stretch>
        </p:blipFill>
        <p:spPr>
          <a:xfrm>
            <a:off x="4262668" y="152400"/>
            <a:ext cx="2743740" cy="4838699"/>
          </a:xfrm>
          <a:prstGeom prst="rect">
            <a:avLst/>
          </a:prstGeom>
          <a:noFill/>
          <a:ln>
            <a:noFill/>
          </a:ln>
        </p:spPr>
      </p:pic>
      <p:pic>
        <p:nvPicPr>
          <p:cNvPr id="451" name="Google Shape;451;p57"/>
          <p:cNvPicPr preferRelativeResize="0"/>
          <p:nvPr/>
        </p:nvPicPr>
        <p:blipFill>
          <a:blip r:embed="rId6">
            <a:alphaModFix/>
          </a:blip>
          <a:stretch>
            <a:fillRect/>
          </a:stretch>
        </p:blipFill>
        <p:spPr>
          <a:xfrm>
            <a:off x="6383638" y="152388"/>
            <a:ext cx="2743749" cy="483871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735"/>
        </a:solidFill>
      </p:bgPr>
    </p:bg>
    <p:spTree>
      <p:nvGrpSpPr>
        <p:cNvPr id="455" name="Shape 455"/>
        <p:cNvGrpSpPr/>
        <p:nvPr/>
      </p:nvGrpSpPr>
      <p:grpSpPr>
        <a:xfrm>
          <a:off x="0" y="0"/>
          <a:ext cx="0" cy="0"/>
          <a:chOff x="0" y="0"/>
          <a:chExt cx="0" cy="0"/>
        </a:xfrm>
      </p:grpSpPr>
      <p:sp>
        <p:nvSpPr>
          <p:cNvPr id="456" name="Google Shape;456;p58"/>
          <p:cNvSpPr txBox="1"/>
          <p:nvPr>
            <p:ph type="ctrTitle"/>
          </p:nvPr>
        </p:nvSpPr>
        <p:spPr>
          <a:xfrm>
            <a:off x="3357000" y="2028900"/>
            <a:ext cx="4747800" cy="10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7200"/>
              <a:t>Thank you!</a:t>
            </a:r>
            <a:endParaRPr b="1" sz="7200">
              <a:latin typeface="Roboto"/>
              <a:ea typeface="Roboto"/>
              <a:cs typeface="Roboto"/>
              <a:sym typeface="Roboto"/>
            </a:endParaRPr>
          </a:p>
        </p:txBody>
      </p:sp>
      <p:pic>
        <p:nvPicPr>
          <p:cNvPr id="457" name="Google Shape;457;p58"/>
          <p:cNvPicPr preferRelativeResize="0"/>
          <p:nvPr/>
        </p:nvPicPr>
        <p:blipFill>
          <a:blip r:embed="rId3">
            <a:alphaModFix/>
          </a:blip>
          <a:stretch>
            <a:fillRect/>
          </a:stretch>
        </p:blipFill>
        <p:spPr>
          <a:xfrm>
            <a:off x="394900" y="152400"/>
            <a:ext cx="2743740"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451475" y="26445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Brainstorming</a:t>
            </a:r>
            <a:endParaRPr sz="3600"/>
          </a:p>
        </p:txBody>
      </p:sp>
      <p:sp>
        <p:nvSpPr>
          <p:cNvPr id="90" name="Google Shape;90;p17"/>
          <p:cNvSpPr txBox="1"/>
          <p:nvPr>
            <p:ph idx="1" type="body"/>
          </p:nvPr>
        </p:nvSpPr>
        <p:spPr>
          <a:xfrm>
            <a:off x="451475" y="1941425"/>
            <a:ext cx="6582900" cy="30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91" name="Google Shape;91;p17"/>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idx="1" type="body"/>
          </p:nvPr>
        </p:nvSpPr>
        <p:spPr>
          <a:xfrm>
            <a:off x="7261425" y="2236050"/>
            <a:ext cx="1953900" cy="6714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p:txBody>
      </p:sp>
      <p:pic>
        <p:nvPicPr>
          <p:cNvPr id="93" name="Google Shape;93;p17"/>
          <p:cNvPicPr preferRelativeResize="0"/>
          <p:nvPr/>
        </p:nvPicPr>
        <p:blipFill>
          <a:blip r:embed="rId3">
            <a:alphaModFix/>
          </a:blip>
          <a:stretch>
            <a:fillRect/>
          </a:stretch>
        </p:blipFill>
        <p:spPr>
          <a:xfrm>
            <a:off x="1201475" y="1065275"/>
            <a:ext cx="5082900" cy="38121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idx="1" type="body"/>
          </p:nvPr>
        </p:nvSpPr>
        <p:spPr>
          <a:xfrm>
            <a:off x="451475" y="1941425"/>
            <a:ext cx="6582900" cy="30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99" name="Google Shape;99;p18"/>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ph idx="1" type="body"/>
          </p:nvPr>
        </p:nvSpPr>
        <p:spPr>
          <a:xfrm>
            <a:off x="7261425" y="2025750"/>
            <a:ext cx="1953900" cy="10920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p:txBody>
      </p:sp>
      <p:sp>
        <p:nvSpPr>
          <p:cNvPr id="101" name="Google Shape;101;p18"/>
          <p:cNvSpPr txBox="1"/>
          <p:nvPr>
            <p:ph idx="1" type="body"/>
          </p:nvPr>
        </p:nvSpPr>
        <p:spPr>
          <a:xfrm>
            <a:off x="457200" y="935850"/>
            <a:ext cx="6716100" cy="40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Within the Purdue University, besides the “orientation week” type of events, many established mentorship or mentorship-like programs exist:</a:t>
            </a:r>
            <a:endParaRPr sz="1400"/>
          </a:p>
          <a:p>
            <a:pPr indent="-317500" lvl="0" marL="457200" rtl="0" algn="l">
              <a:spcBef>
                <a:spcPts val="1600"/>
              </a:spcBef>
              <a:spcAft>
                <a:spcPts val="0"/>
              </a:spcAft>
              <a:buSzPts val="1400"/>
              <a:buChar char="●"/>
            </a:pPr>
            <a:r>
              <a:rPr lang="en" sz="1400"/>
              <a:t>Supplemental Instruction (SI) sessions, where upperclassmen help new students with coursework for common freshman courses</a:t>
            </a:r>
            <a:endParaRPr sz="1400"/>
          </a:p>
          <a:p>
            <a:pPr indent="-317500" lvl="0" marL="457200" rtl="0" algn="l">
              <a:spcBef>
                <a:spcPts val="0"/>
              </a:spcBef>
              <a:spcAft>
                <a:spcPts val="0"/>
              </a:spcAft>
              <a:buSzPts val="1400"/>
              <a:buChar char="●"/>
            </a:pPr>
            <a:r>
              <a:rPr lang="en" sz="1400"/>
              <a:t>BoilerMENTOR program which provides peer-to-peer mentorship for freshman that are recipients of Emerging Leader Scholarship</a:t>
            </a:r>
            <a:endParaRPr sz="1400"/>
          </a:p>
          <a:p>
            <a:pPr indent="-317500" lvl="0" marL="457200" rtl="0" algn="l">
              <a:spcBef>
                <a:spcPts val="0"/>
              </a:spcBef>
              <a:spcAft>
                <a:spcPts val="0"/>
              </a:spcAft>
              <a:buSzPts val="1400"/>
              <a:buChar char="●"/>
            </a:pPr>
            <a:r>
              <a:rPr lang="en" sz="1400"/>
              <a:t>Mentorship programs within the individual university departments (e.g., Mechanica</a:t>
            </a:r>
            <a:r>
              <a:rPr lang="en" sz="1400"/>
              <a:t>l</a:t>
            </a:r>
            <a:r>
              <a:rPr lang="en" sz="1400"/>
              <a:t> Engineering, Animal Sciences, Life Sciences, School of Management, and so on)</a:t>
            </a:r>
            <a:endParaRPr sz="1400"/>
          </a:p>
          <a:p>
            <a:pPr indent="-317500" lvl="0" marL="457200" rtl="0" algn="l">
              <a:spcBef>
                <a:spcPts val="0"/>
              </a:spcBef>
              <a:spcAft>
                <a:spcPts val="0"/>
              </a:spcAft>
              <a:buSzPts val="1400"/>
              <a:buChar char="●"/>
            </a:pPr>
            <a:r>
              <a:rPr lang="en" sz="1400"/>
              <a:t>Mentorship programs within other specialized university departments (e.g., Honors College, Disability Resource Center, Non-traditional students, and so on)</a:t>
            </a:r>
            <a:endParaRPr sz="1400"/>
          </a:p>
          <a:p>
            <a:pPr indent="0" lvl="0" marL="0" rtl="0" algn="l">
              <a:spcBef>
                <a:spcPts val="1600"/>
              </a:spcBef>
              <a:spcAft>
                <a:spcPts val="0"/>
              </a:spcAft>
              <a:buNone/>
            </a:pPr>
            <a:r>
              <a:rPr lang="en" sz="1400"/>
              <a:t>While all these resources are clearly valuable to students, no </a:t>
            </a:r>
            <a:r>
              <a:rPr b="1" lang="en" sz="1400"/>
              <a:t>personal</a:t>
            </a:r>
            <a:r>
              <a:rPr lang="en" sz="1400"/>
              <a:t>, </a:t>
            </a:r>
            <a:r>
              <a:rPr b="1" lang="en" sz="1400"/>
              <a:t>private</a:t>
            </a:r>
            <a:r>
              <a:rPr lang="en" sz="1400"/>
              <a:t>, </a:t>
            </a:r>
            <a:r>
              <a:rPr b="1" lang="en" sz="1400"/>
              <a:t>general</a:t>
            </a:r>
            <a:r>
              <a:rPr lang="en" sz="1400"/>
              <a:t>, and </a:t>
            </a:r>
            <a:r>
              <a:rPr b="1" lang="en" sz="1400"/>
              <a:t>on-demand</a:t>
            </a:r>
            <a:r>
              <a:rPr lang="en" sz="1400"/>
              <a:t> mentorship service exists on Purdue’s campus.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02" name="Google Shape;102;p18"/>
          <p:cNvSpPr txBox="1"/>
          <p:nvPr>
            <p:ph type="title"/>
          </p:nvPr>
        </p:nvSpPr>
        <p:spPr>
          <a:xfrm>
            <a:off x="451475" y="26445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Competitive Analysis</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ph idx="1" type="body"/>
          </p:nvPr>
        </p:nvSpPr>
        <p:spPr>
          <a:xfrm>
            <a:off x="7249500" y="1935900"/>
            <a:ext cx="1953900" cy="1271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09" name="Google Shape;109;p19"/>
          <p:cNvSpPr txBox="1"/>
          <p:nvPr>
            <p:ph type="title"/>
          </p:nvPr>
        </p:nvSpPr>
        <p:spPr>
          <a:xfrm>
            <a:off x="451475" y="26445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User Research</a:t>
            </a:r>
            <a:endParaRPr sz="3600"/>
          </a:p>
        </p:txBody>
      </p:sp>
      <p:sp>
        <p:nvSpPr>
          <p:cNvPr id="110" name="Google Shape;110;p19"/>
          <p:cNvSpPr txBox="1"/>
          <p:nvPr>
            <p:ph idx="1" type="body"/>
          </p:nvPr>
        </p:nvSpPr>
        <p:spPr>
          <a:xfrm>
            <a:off x="457200" y="4453100"/>
            <a:ext cx="1143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Interviews</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11" name="Google Shape;111;p19"/>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60675" y="1813025"/>
            <a:ext cx="2296800" cy="18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355DFF"/>
                </a:solidFill>
              </a:rPr>
              <a:t>10</a:t>
            </a:r>
            <a:r>
              <a:rPr lang="en" sz="3600">
                <a:solidFill>
                  <a:srgbClr val="355DFF"/>
                </a:solidFill>
              </a:rPr>
              <a:t> </a:t>
            </a:r>
            <a:endParaRPr sz="3600">
              <a:solidFill>
                <a:srgbClr val="355DFF"/>
              </a:solidFill>
            </a:endParaRPr>
          </a:p>
          <a:p>
            <a:pPr indent="0" lvl="0" marL="0" rtl="0" algn="ctr">
              <a:spcBef>
                <a:spcPts val="0"/>
              </a:spcBef>
              <a:spcAft>
                <a:spcPts val="0"/>
              </a:spcAft>
              <a:buNone/>
            </a:pPr>
            <a:r>
              <a:rPr lang="en" sz="3600">
                <a:solidFill>
                  <a:srgbClr val="355DFF"/>
                </a:solidFill>
              </a:rPr>
              <a:t>interviews</a:t>
            </a:r>
            <a:endParaRPr sz="3600">
              <a:solidFill>
                <a:srgbClr val="355DFF"/>
              </a:solidFill>
            </a:endParaRPr>
          </a:p>
          <a:p>
            <a:pPr indent="0" lvl="0" marL="0" rtl="0" algn="ctr">
              <a:spcBef>
                <a:spcPts val="0"/>
              </a:spcBef>
              <a:spcAft>
                <a:spcPts val="0"/>
              </a:spcAft>
              <a:buNone/>
            </a:pPr>
            <a:r>
              <a:rPr lang="en" sz="1400">
                <a:solidFill>
                  <a:srgbClr val="000000"/>
                </a:solidFill>
              </a:rPr>
              <a:t>10-15 min</a:t>
            </a:r>
            <a:endParaRPr sz="1400">
              <a:solidFill>
                <a:srgbClr val="000000"/>
              </a:solidFill>
            </a:endParaRPr>
          </a:p>
        </p:txBody>
      </p:sp>
      <p:sp>
        <p:nvSpPr>
          <p:cNvPr id="113" name="Google Shape;113;p19"/>
          <p:cNvSpPr txBox="1"/>
          <p:nvPr>
            <p:ph type="title"/>
          </p:nvPr>
        </p:nvSpPr>
        <p:spPr>
          <a:xfrm>
            <a:off x="2481350" y="1813025"/>
            <a:ext cx="2409900" cy="19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355DFF"/>
                </a:solidFill>
              </a:rPr>
              <a:t>4</a:t>
            </a:r>
            <a:r>
              <a:rPr lang="en" sz="3600">
                <a:solidFill>
                  <a:srgbClr val="355DFF"/>
                </a:solidFill>
              </a:rPr>
              <a:t> </a:t>
            </a:r>
            <a:endParaRPr sz="3600">
              <a:solidFill>
                <a:srgbClr val="355DFF"/>
              </a:solidFill>
            </a:endParaRPr>
          </a:p>
          <a:p>
            <a:pPr indent="0" lvl="0" marL="0" rtl="0" algn="ctr">
              <a:spcBef>
                <a:spcPts val="0"/>
              </a:spcBef>
              <a:spcAft>
                <a:spcPts val="0"/>
              </a:spcAft>
              <a:buNone/>
            </a:pPr>
            <a:r>
              <a:rPr lang="en" sz="3600">
                <a:solidFill>
                  <a:srgbClr val="355DFF"/>
                </a:solidFill>
              </a:rPr>
              <a:t>“mentees”</a:t>
            </a:r>
            <a:endParaRPr sz="3600">
              <a:solidFill>
                <a:srgbClr val="355DFF"/>
              </a:solidFill>
            </a:endParaRPr>
          </a:p>
          <a:p>
            <a:pPr indent="0" lvl="0" marL="0" rtl="0" algn="ctr">
              <a:spcBef>
                <a:spcPts val="0"/>
              </a:spcBef>
              <a:spcAft>
                <a:spcPts val="0"/>
              </a:spcAft>
              <a:buNone/>
            </a:pPr>
            <a:r>
              <a:rPr lang="en" sz="1400">
                <a:solidFill>
                  <a:srgbClr val="000000"/>
                </a:solidFill>
              </a:rPr>
              <a:t>2 years or less in their current degree</a:t>
            </a:r>
            <a:endParaRPr sz="1400">
              <a:solidFill>
                <a:srgbClr val="000000"/>
              </a:solidFill>
            </a:endParaRPr>
          </a:p>
        </p:txBody>
      </p:sp>
      <p:sp>
        <p:nvSpPr>
          <p:cNvPr id="114" name="Google Shape;114;p19"/>
          <p:cNvSpPr txBox="1"/>
          <p:nvPr>
            <p:ph type="title"/>
          </p:nvPr>
        </p:nvSpPr>
        <p:spPr>
          <a:xfrm>
            <a:off x="5015125" y="1813025"/>
            <a:ext cx="2409900" cy="19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355DFF"/>
                </a:solidFill>
              </a:rPr>
              <a:t>6</a:t>
            </a:r>
            <a:r>
              <a:rPr lang="en" sz="3600">
                <a:solidFill>
                  <a:srgbClr val="355DFF"/>
                </a:solidFill>
              </a:rPr>
              <a:t> </a:t>
            </a:r>
            <a:endParaRPr sz="3600">
              <a:solidFill>
                <a:srgbClr val="355DFF"/>
              </a:solidFill>
            </a:endParaRPr>
          </a:p>
          <a:p>
            <a:pPr indent="0" lvl="0" marL="0" rtl="0" algn="ctr">
              <a:spcBef>
                <a:spcPts val="0"/>
              </a:spcBef>
              <a:spcAft>
                <a:spcPts val="0"/>
              </a:spcAft>
              <a:buNone/>
            </a:pPr>
            <a:r>
              <a:rPr lang="en" sz="3600">
                <a:solidFill>
                  <a:srgbClr val="355DFF"/>
                </a:solidFill>
              </a:rPr>
              <a:t>“mentors”</a:t>
            </a:r>
            <a:endParaRPr sz="3600">
              <a:solidFill>
                <a:srgbClr val="355DFF"/>
              </a:solidFill>
            </a:endParaRPr>
          </a:p>
          <a:p>
            <a:pPr indent="0" lvl="0" marL="0" rtl="0" algn="ctr">
              <a:spcBef>
                <a:spcPts val="0"/>
              </a:spcBef>
              <a:spcAft>
                <a:spcPts val="0"/>
              </a:spcAft>
              <a:buNone/>
            </a:pPr>
            <a:r>
              <a:rPr lang="en" sz="1400">
                <a:solidFill>
                  <a:srgbClr val="000000"/>
                </a:solidFill>
              </a:rPr>
              <a:t>3 years or more in their current degree</a:t>
            </a:r>
            <a:endParaRPr sz="1400">
              <a:solidFill>
                <a:srgbClr val="000000"/>
              </a:solidFill>
            </a:endParaRPr>
          </a:p>
        </p:txBody>
      </p:sp>
      <p:sp>
        <p:nvSpPr>
          <p:cNvPr id="115" name="Google Shape;115;p19"/>
          <p:cNvSpPr txBox="1"/>
          <p:nvPr>
            <p:ph type="title"/>
          </p:nvPr>
        </p:nvSpPr>
        <p:spPr>
          <a:xfrm>
            <a:off x="4529225" y="1758300"/>
            <a:ext cx="985500" cy="10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355DFF"/>
                </a:solidFill>
              </a:rPr>
              <a:t>+</a:t>
            </a:r>
            <a:endParaRPr sz="1400">
              <a:solidFill>
                <a:srgbClr val="000000"/>
              </a:solidFill>
            </a:endParaRPr>
          </a:p>
        </p:txBody>
      </p:sp>
      <p:sp>
        <p:nvSpPr>
          <p:cNvPr id="116" name="Google Shape;116;p19"/>
          <p:cNvSpPr txBox="1"/>
          <p:nvPr>
            <p:ph type="title"/>
          </p:nvPr>
        </p:nvSpPr>
        <p:spPr>
          <a:xfrm>
            <a:off x="2039925" y="1783500"/>
            <a:ext cx="985500" cy="9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355DFF"/>
                </a:solidFill>
              </a:rPr>
              <a:t>=</a:t>
            </a:r>
            <a:endParaRPr sz="1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ph idx="1" type="body"/>
          </p:nvPr>
        </p:nvSpPr>
        <p:spPr>
          <a:xfrm>
            <a:off x="7249500" y="1935900"/>
            <a:ext cx="1953900" cy="1271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23" name="Google Shape;123;p20"/>
          <p:cNvSpPr txBox="1"/>
          <p:nvPr>
            <p:ph idx="1" type="body"/>
          </p:nvPr>
        </p:nvSpPr>
        <p:spPr>
          <a:xfrm>
            <a:off x="457200" y="935850"/>
            <a:ext cx="6716100" cy="33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For “mentees”, I mainly asked about what kind of difficulties did they face as a relatively new student on campus, how did they solve them, what kind of resources do they use, and so on.</a:t>
            </a:r>
            <a:endParaRPr sz="1400"/>
          </a:p>
          <a:p>
            <a:pPr indent="0" lvl="0" marL="0" rtl="0" algn="l">
              <a:spcBef>
                <a:spcPts val="1600"/>
              </a:spcBef>
              <a:spcAft>
                <a:spcPts val="0"/>
              </a:spcAft>
              <a:buNone/>
            </a:pPr>
            <a:r>
              <a:rPr lang="en" sz="1400"/>
              <a:t>For “mentors”, I mainly asked about their perception of the idea of mentorship, whether they have any mentorship experience, how did those sort of relationships work out for them in the past, and so on.</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24" name="Google Shape;124;p20"/>
          <p:cNvSpPr txBox="1"/>
          <p:nvPr>
            <p:ph type="title"/>
          </p:nvPr>
        </p:nvSpPr>
        <p:spPr>
          <a:xfrm>
            <a:off x="451475" y="26445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User Research</a:t>
            </a:r>
            <a:endParaRPr sz="3600"/>
          </a:p>
        </p:txBody>
      </p:sp>
      <p:sp>
        <p:nvSpPr>
          <p:cNvPr id="125" name="Google Shape;125;p20"/>
          <p:cNvSpPr txBox="1"/>
          <p:nvPr>
            <p:ph idx="1" type="body"/>
          </p:nvPr>
        </p:nvSpPr>
        <p:spPr>
          <a:xfrm>
            <a:off x="457200" y="4453100"/>
            <a:ext cx="1143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Interviews</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26" name="Google Shape;126;p20"/>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p:nvPr/>
        </p:nvSpPr>
        <p:spPr>
          <a:xfrm>
            <a:off x="7475725" y="0"/>
            <a:ext cx="1668300" cy="51435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txBox="1"/>
          <p:nvPr>
            <p:ph idx="1" type="body"/>
          </p:nvPr>
        </p:nvSpPr>
        <p:spPr>
          <a:xfrm>
            <a:off x="7249500" y="1935900"/>
            <a:ext cx="1953900" cy="1271700"/>
          </a:xfrm>
          <a:prstGeom prst="rect">
            <a:avLst/>
          </a:prstGeom>
        </p:spPr>
        <p:txBody>
          <a:bodyPr anchorCtr="0" anchor="t" bIns="91425" lIns="91425" spcFirstLastPara="1" rIns="91425" wrap="square" tIns="91425">
            <a:noAutofit/>
          </a:bodyPr>
          <a:lstStyle/>
          <a:p>
            <a:pPr indent="-171450" lvl="0" marL="457200" rtl="0" algn="l">
              <a:spcBef>
                <a:spcPts val="0"/>
              </a:spcBef>
              <a:spcAft>
                <a:spcPts val="0"/>
              </a:spcAft>
              <a:buClr>
                <a:srgbClr val="000000"/>
              </a:buClr>
              <a:buSzPts val="1800"/>
              <a:buAutoNum type="arabicPeriod" startAt="2"/>
            </a:pPr>
            <a:r>
              <a:rPr b="1" lang="en">
                <a:solidFill>
                  <a:srgbClr val="222222"/>
                </a:solidFill>
              </a:rPr>
              <a:t>Research</a:t>
            </a:r>
            <a:endParaRPr b="1">
              <a:solidFill>
                <a:srgbClr val="222222"/>
              </a:solidFill>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indent="-133350" lvl="1" marL="742950" rtl="0" algn="l">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33" name="Google Shape;133;p21"/>
          <p:cNvSpPr txBox="1"/>
          <p:nvPr>
            <p:ph idx="1" type="body"/>
          </p:nvPr>
        </p:nvSpPr>
        <p:spPr>
          <a:xfrm>
            <a:off x="457200" y="935850"/>
            <a:ext cx="6716100" cy="24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Main themes that emerged from the “mentee” interviews were:</a:t>
            </a:r>
            <a:endParaRPr sz="1400"/>
          </a:p>
          <a:p>
            <a:pPr indent="-317500" lvl="0" marL="457200" rtl="0" algn="l">
              <a:spcBef>
                <a:spcPts val="1600"/>
              </a:spcBef>
              <a:spcAft>
                <a:spcPts val="0"/>
              </a:spcAft>
              <a:buSzPts val="1400"/>
              <a:buChar char="●"/>
            </a:pPr>
            <a:r>
              <a:rPr lang="en" sz="1400"/>
              <a:t>New students often face issues with time management and also having to live alone and take care of themselves</a:t>
            </a:r>
            <a:endParaRPr sz="1400"/>
          </a:p>
          <a:p>
            <a:pPr indent="-317500" lvl="0" marL="457200" rtl="0" algn="l">
              <a:spcBef>
                <a:spcPts val="0"/>
              </a:spcBef>
              <a:spcAft>
                <a:spcPts val="0"/>
              </a:spcAft>
              <a:buSzPts val="1400"/>
              <a:buChar char="●"/>
            </a:pPr>
            <a:r>
              <a:rPr lang="en" sz="1400"/>
              <a:t>School resources are </a:t>
            </a:r>
            <a:r>
              <a:rPr b="1" lang="en" sz="1400"/>
              <a:t>not easy to find</a:t>
            </a:r>
            <a:r>
              <a:rPr lang="en" sz="1400"/>
              <a:t> and often require in-person meeting, which some feel </a:t>
            </a:r>
            <a:r>
              <a:rPr b="1" lang="en" sz="1400"/>
              <a:t>anxious</a:t>
            </a:r>
            <a:r>
              <a:rPr lang="en" sz="1400"/>
              <a:t> about or feel that they </a:t>
            </a:r>
            <a:r>
              <a:rPr b="1" lang="en" sz="1400"/>
              <a:t>don’t have time</a:t>
            </a:r>
            <a:r>
              <a:rPr lang="en" sz="1400"/>
              <a:t> for that</a:t>
            </a:r>
            <a:endParaRPr sz="1400"/>
          </a:p>
          <a:p>
            <a:pPr indent="-317500" lvl="0" marL="457200" rtl="0" algn="l">
              <a:spcBef>
                <a:spcPts val="0"/>
              </a:spcBef>
              <a:spcAft>
                <a:spcPts val="0"/>
              </a:spcAft>
              <a:buSzPts val="1400"/>
              <a:buChar char="●"/>
            </a:pPr>
            <a:r>
              <a:rPr lang="en" sz="1400"/>
              <a:t>New students use university-provided resources (e.g., professors, teaching assistants, advisors, etc) for academic support and use friends/peers for emotional/social/psychological type of support</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34" name="Google Shape;134;p21"/>
          <p:cNvSpPr txBox="1"/>
          <p:nvPr>
            <p:ph type="title"/>
          </p:nvPr>
        </p:nvSpPr>
        <p:spPr>
          <a:xfrm>
            <a:off x="451475" y="264450"/>
            <a:ext cx="50829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User Research</a:t>
            </a:r>
            <a:endParaRPr sz="3600"/>
          </a:p>
        </p:txBody>
      </p:sp>
      <p:sp>
        <p:nvSpPr>
          <p:cNvPr id="135" name="Google Shape;135;p21"/>
          <p:cNvSpPr txBox="1"/>
          <p:nvPr>
            <p:ph idx="1" type="body"/>
          </p:nvPr>
        </p:nvSpPr>
        <p:spPr>
          <a:xfrm>
            <a:off x="457200" y="4453100"/>
            <a:ext cx="1143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Interviews</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36" name="Google Shape;136;p21"/>
          <p:cNvSpPr/>
          <p:nvPr/>
        </p:nvSpPr>
        <p:spPr>
          <a:xfrm>
            <a:off x="529475" y="4387100"/>
            <a:ext cx="920100" cy="66000"/>
          </a:xfrm>
          <a:prstGeom prst="rect">
            <a:avLst/>
          </a:prstGeom>
          <a:solidFill>
            <a:srgbClr val="FFD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